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2" r:id="rId2"/>
    <p:sldMasterId id="2147483700" r:id="rId3"/>
  </p:sldMasterIdLst>
  <p:notesMasterIdLst>
    <p:notesMasterId r:id="rId29"/>
  </p:notesMasterIdLst>
  <p:handoutMasterIdLst>
    <p:handoutMasterId r:id="rId30"/>
  </p:handoutMasterIdLst>
  <p:sldIdLst>
    <p:sldId id="256" r:id="rId4"/>
    <p:sldId id="278" r:id="rId5"/>
    <p:sldId id="267" r:id="rId6"/>
    <p:sldId id="291" r:id="rId7"/>
    <p:sldId id="293" r:id="rId8"/>
    <p:sldId id="283" r:id="rId9"/>
    <p:sldId id="269" r:id="rId10"/>
    <p:sldId id="270" r:id="rId11"/>
    <p:sldId id="295" r:id="rId12"/>
    <p:sldId id="284" r:id="rId13"/>
    <p:sldId id="285" r:id="rId14"/>
    <p:sldId id="286" r:id="rId15"/>
    <p:sldId id="287" r:id="rId16"/>
    <p:sldId id="272" r:id="rId17"/>
    <p:sldId id="288" r:id="rId18"/>
    <p:sldId id="297" r:id="rId19"/>
    <p:sldId id="290" r:id="rId20"/>
    <p:sldId id="298" r:id="rId21"/>
    <p:sldId id="289" r:id="rId22"/>
    <p:sldId id="299" r:id="rId23"/>
    <p:sldId id="301" r:id="rId24"/>
    <p:sldId id="281" r:id="rId25"/>
    <p:sldId id="300" r:id="rId26"/>
    <p:sldId id="294" r:id="rId27"/>
    <p:sldId id="273" r:id="rId28"/>
  </p:sldIdLst>
  <p:sldSz cx="9144000" cy="6858000" type="screen4x3"/>
  <p:notesSz cx="9271000" cy="6997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DAEC"/>
    <a:srgbClr val="769D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250" autoAdjust="0"/>
  </p:normalViewPr>
  <p:slideViewPr>
    <p:cSldViewPr>
      <p:cViewPr varScale="1">
        <p:scale>
          <a:sx n="34" d="100"/>
          <a:sy n="34" d="100"/>
        </p:scale>
        <p:origin x="-97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8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4017740" cy="349278"/>
          </a:xfrm>
          <a:prstGeom prst="rect">
            <a:avLst/>
          </a:prstGeom>
          <a:noFill/>
          <a:ln w="9525">
            <a:noFill/>
            <a:miter lim="800000"/>
            <a:headEnd/>
            <a:tailEnd/>
          </a:ln>
          <a:effectLst/>
        </p:spPr>
        <p:txBody>
          <a:bodyPr vert="horz" wrap="square" lIns="91367" tIns="45684" rIns="91367" bIns="45684" numCol="1" anchor="t" anchorCtr="0" compatLnSpc="1">
            <a:prstTxWarp prst="textNoShape">
              <a:avLst/>
            </a:prstTxWarp>
          </a:bodyPr>
          <a:lstStyle>
            <a:lvl1pPr defTabSz="912966">
              <a:defRPr sz="1200"/>
            </a:lvl1pPr>
          </a:lstStyle>
          <a:p>
            <a:endParaRPr lang="en-US"/>
          </a:p>
        </p:txBody>
      </p:sp>
      <p:sp>
        <p:nvSpPr>
          <p:cNvPr id="83971" name="Rectangle 3"/>
          <p:cNvSpPr>
            <a:spLocks noGrp="1" noChangeArrowheads="1"/>
          </p:cNvSpPr>
          <p:nvPr>
            <p:ph type="dt" sz="quarter" idx="1"/>
          </p:nvPr>
        </p:nvSpPr>
        <p:spPr bwMode="auto">
          <a:xfrm>
            <a:off x="5251727" y="0"/>
            <a:ext cx="4017740" cy="349278"/>
          </a:xfrm>
          <a:prstGeom prst="rect">
            <a:avLst/>
          </a:prstGeom>
          <a:noFill/>
          <a:ln w="9525">
            <a:noFill/>
            <a:miter lim="800000"/>
            <a:headEnd/>
            <a:tailEnd/>
          </a:ln>
          <a:effectLst/>
        </p:spPr>
        <p:txBody>
          <a:bodyPr vert="horz" wrap="square" lIns="91367" tIns="45684" rIns="91367" bIns="45684" numCol="1" anchor="t" anchorCtr="0" compatLnSpc="1">
            <a:prstTxWarp prst="textNoShape">
              <a:avLst/>
            </a:prstTxWarp>
          </a:bodyPr>
          <a:lstStyle>
            <a:lvl1pPr algn="r" defTabSz="912966">
              <a:defRPr sz="1200"/>
            </a:lvl1pPr>
          </a:lstStyle>
          <a:p>
            <a:fld id="{E697BCDA-9D1D-4018-A5E2-3BF756B78293}" type="datetimeFigureOut">
              <a:rPr lang="en-US"/>
              <a:pPr/>
              <a:t>2/9/2010</a:t>
            </a:fld>
            <a:endParaRPr lang="en-US"/>
          </a:p>
        </p:txBody>
      </p:sp>
      <p:sp>
        <p:nvSpPr>
          <p:cNvPr id="83972" name="Rectangle 4"/>
          <p:cNvSpPr>
            <a:spLocks noGrp="1" noChangeArrowheads="1"/>
          </p:cNvSpPr>
          <p:nvPr>
            <p:ph type="ftr" sz="quarter" idx="2"/>
          </p:nvPr>
        </p:nvSpPr>
        <p:spPr bwMode="auto">
          <a:xfrm>
            <a:off x="0" y="6646905"/>
            <a:ext cx="4017740" cy="349278"/>
          </a:xfrm>
          <a:prstGeom prst="rect">
            <a:avLst/>
          </a:prstGeom>
          <a:noFill/>
          <a:ln w="9525">
            <a:noFill/>
            <a:miter lim="800000"/>
            <a:headEnd/>
            <a:tailEnd/>
          </a:ln>
          <a:effectLst/>
        </p:spPr>
        <p:txBody>
          <a:bodyPr vert="horz" wrap="square" lIns="91367" tIns="45684" rIns="91367" bIns="45684" numCol="1" anchor="b" anchorCtr="0" compatLnSpc="1">
            <a:prstTxWarp prst="textNoShape">
              <a:avLst/>
            </a:prstTxWarp>
          </a:bodyPr>
          <a:lstStyle>
            <a:lvl1pPr defTabSz="912966">
              <a:defRPr sz="1200"/>
            </a:lvl1pPr>
          </a:lstStyle>
          <a:p>
            <a:endParaRPr lang="en-US"/>
          </a:p>
        </p:txBody>
      </p:sp>
      <p:sp>
        <p:nvSpPr>
          <p:cNvPr id="83973" name="Rectangle 5"/>
          <p:cNvSpPr>
            <a:spLocks noGrp="1" noChangeArrowheads="1"/>
          </p:cNvSpPr>
          <p:nvPr>
            <p:ph type="sldNum" sz="quarter" idx="3"/>
          </p:nvPr>
        </p:nvSpPr>
        <p:spPr bwMode="auto">
          <a:xfrm>
            <a:off x="5251727" y="6646905"/>
            <a:ext cx="4017740" cy="349278"/>
          </a:xfrm>
          <a:prstGeom prst="rect">
            <a:avLst/>
          </a:prstGeom>
          <a:noFill/>
          <a:ln w="9525">
            <a:noFill/>
            <a:miter lim="800000"/>
            <a:headEnd/>
            <a:tailEnd/>
          </a:ln>
          <a:effectLst/>
        </p:spPr>
        <p:txBody>
          <a:bodyPr vert="horz" wrap="square" lIns="91367" tIns="45684" rIns="91367" bIns="45684" numCol="1" anchor="b" anchorCtr="0" compatLnSpc="1">
            <a:prstTxWarp prst="textNoShape">
              <a:avLst/>
            </a:prstTxWarp>
          </a:bodyPr>
          <a:lstStyle>
            <a:lvl1pPr algn="r" defTabSz="912966">
              <a:defRPr sz="1200"/>
            </a:lvl1pPr>
          </a:lstStyle>
          <a:p>
            <a:fld id="{6797B616-0055-4BD4-9851-85F8012E6B3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4017740" cy="349278"/>
          </a:xfrm>
          <a:prstGeom prst="rect">
            <a:avLst/>
          </a:prstGeom>
          <a:noFill/>
          <a:ln w="9525">
            <a:noFill/>
            <a:miter lim="800000"/>
            <a:headEnd/>
            <a:tailEnd/>
          </a:ln>
        </p:spPr>
        <p:txBody>
          <a:bodyPr vert="horz" wrap="square" lIns="92957" tIns="46479" rIns="92957" bIns="46479" numCol="1" anchor="t" anchorCtr="0" compatLnSpc="1">
            <a:prstTxWarp prst="textNoShape">
              <a:avLst/>
            </a:prstTxWarp>
          </a:bodyPr>
          <a:lstStyle>
            <a:lvl1pPr defTabSz="929760">
              <a:defRPr sz="1200">
                <a:latin typeface="Calibri" pitchFamily="34" charset="0"/>
              </a:defRPr>
            </a:lvl1pPr>
          </a:lstStyle>
          <a:p>
            <a:endParaRPr lang="en-US"/>
          </a:p>
        </p:txBody>
      </p:sp>
      <p:sp>
        <p:nvSpPr>
          <p:cNvPr id="3" name="Date Placeholder 2"/>
          <p:cNvSpPr>
            <a:spLocks noGrp="1"/>
          </p:cNvSpPr>
          <p:nvPr>
            <p:ph type="dt" idx="1"/>
          </p:nvPr>
        </p:nvSpPr>
        <p:spPr bwMode="auto">
          <a:xfrm>
            <a:off x="5251727" y="0"/>
            <a:ext cx="4017740" cy="349278"/>
          </a:xfrm>
          <a:prstGeom prst="rect">
            <a:avLst/>
          </a:prstGeom>
          <a:noFill/>
          <a:ln w="9525">
            <a:noFill/>
            <a:miter lim="800000"/>
            <a:headEnd/>
            <a:tailEnd/>
          </a:ln>
        </p:spPr>
        <p:txBody>
          <a:bodyPr vert="horz" wrap="square" lIns="92957" tIns="46479" rIns="92957" bIns="46479" numCol="1" anchor="t" anchorCtr="0" compatLnSpc="1">
            <a:prstTxWarp prst="textNoShape">
              <a:avLst/>
            </a:prstTxWarp>
          </a:bodyPr>
          <a:lstStyle>
            <a:lvl1pPr algn="r" defTabSz="929760">
              <a:defRPr sz="1200">
                <a:latin typeface="Calibri" pitchFamily="34" charset="0"/>
              </a:defRPr>
            </a:lvl1pPr>
          </a:lstStyle>
          <a:p>
            <a:fld id="{F031F99D-4911-43C6-8B91-0AEF8141369B}" type="datetimeFigureOut">
              <a:rPr lang="en-US"/>
              <a:pPr/>
              <a:t>2/9/2010</a:t>
            </a:fld>
            <a:endParaRPr lang="en-US"/>
          </a:p>
        </p:txBody>
      </p:sp>
      <p:sp>
        <p:nvSpPr>
          <p:cNvPr id="4" name="Slide Image Placeholder 3"/>
          <p:cNvSpPr>
            <a:spLocks noGrp="1" noRot="1" noChangeAspect="1"/>
          </p:cNvSpPr>
          <p:nvPr>
            <p:ph type="sldImg" idx="2"/>
          </p:nvPr>
        </p:nvSpPr>
        <p:spPr>
          <a:xfrm>
            <a:off x="2886075" y="525463"/>
            <a:ext cx="3498850" cy="2624137"/>
          </a:xfrm>
          <a:prstGeom prst="rect">
            <a:avLst/>
          </a:prstGeom>
          <a:noFill/>
          <a:ln w="12700">
            <a:solidFill>
              <a:prstClr val="black"/>
            </a:solidFill>
          </a:ln>
        </p:spPr>
        <p:txBody>
          <a:bodyPr vert="horz" lIns="87938" tIns="43969" rIns="87938" bIns="43969" rtlCol="0" anchor="ctr"/>
          <a:lstStyle/>
          <a:p>
            <a:pPr lvl="0"/>
            <a:endParaRPr lang="en-US" noProof="0"/>
          </a:p>
        </p:txBody>
      </p:sp>
      <p:sp>
        <p:nvSpPr>
          <p:cNvPr id="5" name="Notes Placeholder 4"/>
          <p:cNvSpPr>
            <a:spLocks noGrp="1"/>
          </p:cNvSpPr>
          <p:nvPr>
            <p:ph type="body" sz="quarter" idx="3"/>
          </p:nvPr>
        </p:nvSpPr>
        <p:spPr bwMode="auto">
          <a:xfrm>
            <a:off x="927408" y="3324213"/>
            <a:ext cx="7416187" cy="3148053"/>
          </a:xfrm>
          <a:prstGeom prst="rect">
            <a:avLst/>
          </a:prstGeom>
          <a:noFill/>
          <a:ln w="9525">
            <a:noFill/>
            <a:miter lim="800000"/>
            <a:headEnd/>
            <a:tailEnd/>
          </a:ln>
        </p:spPr>
        <p:txBody>
          <a:bodyPr vert="horz" wrap="square" lIns="92957" tIns="46479" rIns="92957" bIns="464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6646905"/>
            <a:ext cx="4017740" cy="349278"/>
          </a:xfrm>
          <a:prstGeom prst="rect">
            <a:avLst/>
          </a:prstGeom>
          <a:noFill/>
          <a:ln w="9525">
            <a:noFill/>
            <a:miter lim="800000"/>
            <a:headEnd/>
            <a:tailEnd/>
          </a:ln>
        </p:spPr>
        <p:txBody>
          <a:bodyPr vert="horz" wrap="square" lIns="92957" tIns="46479" rIns="92957" bIns="46479" numCol="1" anchor="b" anchorCtr="0" compatLnSpc="1">
            <a:prstTxWarp prst="textNoShape">
              <a:avLst/>
            </a:prstTxWarp>
          </a:bodyPr>
          <a:lstStyle>
            <a:lvl1pPr defTabSz="929760">
              <a:defRPr sz="1200">
                <a:latin typeface="Calibri" pitchFamily="34" charset="0"/>
              </a:defRPr>
            </a:lvl1pPr>
          </a:lstStyle>
          <a:p>
            <a:endParaRPr lang="en-US"/>
          </a:p>
        </p:txBody>
      </p:sp>
      <p:sp>
        <p:nvSpPr>
          <p:cNvPr id="7" name="Slide Number Placeholder 6"/>
          <p:cNvSpPr>
            <a:spLocks noGrp="1"/>
          </p:cNvSpPr>
          <p:nvPr>
            <p:ph type="sldNum" sz="quarter" idx="5"/>
          </p:nvPr>
        </p:nvSpPr>
        <p:spPr bwMode="auto">
          <a:xfrm>
            <a:off x="5251727" y="6646905"/>
            <a:ext cx="4017740" cy="349278"/>
          </a:xfrm>
          <a:prstGeom prst="rect">
            <a:avLst/>
          </a:prstGeom>
          <a:noFill/>
          <a:ln w="9525">
            <a:noFill/>
            <a:miter lim="800000"/>
            <a:headEnd/>
            <a:tailEnd/>
          </a:ln>
        </p:spPr>
        <p:txBody>
          <a:bodyPr vert="horz" wrap="square" lIns="92957" tIns="46479" rIns="92957" bIns="46479" numCol="1" anchor="b" anchorCtr="0" compatLnSpc="1">
            <a:prstTxWarp prst="textNoShape">
              <a:avLst/>
            </a:prstTxWarp>
          </a:bodyPr>
          <a:lstStyle>
            <a:lvl1pPr algn="r" defTabSz="929760">
              <a:defRPr sz="1200">
                <a:latin typeface="Calibri" pitchFamily="34" charset="0"/>
              </a:defRPr>
            </a:lvl1pPr>
          </a:lstStyle>
          <a:p>
            <a:fld id="{A5BD7734-2CDC-4A5F-A0B7-4EC6E8A6F82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p:txBody>
          <a:bodyPr/>
          <a:lstStyle/>
          <a:p>
            <a:r>
              <a:rPr lang="en-US" sz="1200" kern="1200" dirty="0" smtClean="0">
                <a:solidFill>
                  <a:schemeClr val="tx1"/>
                </a:solidFill>
                <a:latin typeface="+mn-lt"/>
                <a:ea typeface="+mn-ea"/>
                <a:cs typeface="+mn-cs"/>
              </a:rPr>
              <a:t>Hi, my name is Dane Bertram, and today I’ll be presenting a paper I wrote along with Amy </a:t>
            </a:r>
            <a:r>
              <a:rPr lang="en-US" sz="1200" kern="1200" dirty="0" err="1" smtClean="0">
                <a:solidFill>
                  <a:schemeClr val="tx1"/>
                </a:solidFill>
                <a:latin typeface="+mn-lt"/>
                <a:ea typeface="+mn-ea"/>
                <a:cs typeface="+mn-cs"/>
              </a:rPr>
              <a:t>Voida</a:t>
            </a:r>
            <a:r>
              <a:rPr lang="en-US" sz="1200" kern="1200" dirty="0" smtClean="0">
                <a:solidFill>
                  <a:schemeClr val="tx1"/>
                </a:solidFill>
                <a:latin typeface="+mn-lt"/>
                <a:ea typeface="+mn-ea"/>
                <a:cs typeface="+mn-cs"/>
              </a:rPr>
              <a:t>, Saul Greenberg, and Robert Walker while we were all at the University of Calgary, however, Amy is now at the University of California Irvine, and I am now working for Fog Creek Software in New York. Our paper is entitled:</a:t>
            </a:r>
          </a:p>
          <a:p>
            <a:endParaRPr lang="en-US" baseline="0" dirty="0" smtClean="0"/>
          </a:p>
          <a:p>
            <a:r>
              <a:rPr lang="en-US" baseline="0" dirty="0" smtClean="0"/>
              <a:t>Communication, Collaboration, and Bugs: The Social Nature of Issue Tracking in Small, Collocated Teams.</a:t>
            </a:r>
          </a:p>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sz="1200" i="0" kern="1200" dirty="0" smtClean="0">
                <a:solidFill>
                  <a:schemeClr val="tx1"/>
                </a:solidFill>
                <a:latin typeface="+mn-lt"/>
                <a:ea typeface="+mn-ea"/>
                <a:cs typeface="+mn-cs"/>
              </a:rPr>
              <a:t>One of the first roles we identified</a:t>
            </a:r>
            <a:r>
              <a:rPr lang="en-CA" sz="1200" i="0" kern="1200" baseline="0" dirty="0" smtClean="0">
                <a:solidFill>
                  <a:schemeClr val="tx1"/>
                </a:solidFill>
                <a:latin typeface="+mn-lt"/>
                <a:ea typeface="+mn-ea"/>
                <a:cs typeface="+mn-cs"/>
              </a:rPr>
              <a:t> was that of a knowledge repository. Issue trackers are first and foremost a bug database [click], but they are seen as being much more than that by those who use them on a day-to-day basis.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sz="1200" i="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i="0" kern="1200" dirty="0" smtClean="0">
                <a:solidFill>
                  <a:schemeClr val="tx1"/>
                </a:solidFill>
                <a:latin typeface="+mn-lt"/>
                <a:ea typeface="+mn-ea"/>
                <a:cs typeface="+mn-cs"/>
              </a:rPr>
              <a:t>[click</a:t>
            </a:r>
            <a:r>
              <a:rPr lang="en-CA" sz="1200" i="0" kern="1200" dirty="0" smtClean="0">
                <a:solidFill>
                  <a:schemeClr val="tx1"/>
                </a:solidFill>
                <a:latin typeface="+mn-lt"/>
                <a:ea typeface="+mn-ea"/>
                <a:cs typeface="+mn-cs"/>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sz="1200" i="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i="0" kern="1200" dirty="0" smtClean="0">
                <a:solidFill>
                  <a:schemeClr val="tx1"/>
                </a:solidFill>
                <a:latin typeface="+mn-lt"/>
                <a:ea typeface="+mn-ea"/>
                <a:cs typeface="+mn-cs"/>
              </a:rPr>
              <a:t>As participant</a:t>
            </a:r>
            <a:r>
              <a:rPr lang="en-CA" sz="1200" i="0" kern="1200" baseline="0" dirty="0" smtClean="0">
                <a:solidFill>
                  <a:schemeClr val="tx1"/>
                </a:solidFill>
                <a:latin typeface="+mn-lt"/>
                <a:ea typeface="+mn-ea"/>
                <a:cs typeface="+mn-cs"/>
              </a:rPr>
              <a:t> 8, a dev lead said…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sz="1200" i="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dirty="0" smtClean="0"/>
              <a:t>We’ve had this thing for 8 years, starting from case 1, and now we’re at 1,354,487 cases. All these little bits… little bits of insight and little bits of things are in there and you can search them. … It has been really valuable for us, and in the future it’s just going to grow and grow and be more valuable.</a:t>
            </a:r>
            <a:endParaRPr lang="en-CA" sz="1200" i="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CA" sz="120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5BD7734-2CDC-4A5F-A0B7-4EC6E8A6F82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sz="1200" i="0" kern="1200" dirty="0" smtClean="0">
                <a:solidFill>
                  <a:schemeClr val="tx1"/>
                </a:solidFill>
                <a:latin typeface="+mn-lt"/>
                <a:ea typeface="+mn-ea"/>
                <a:cs typeface="+mn-cs"/>
              </a:rPr>
              <a:t>Issue</a:t>
            </a:r>
            <a:r>
              <a:rPr lang="en-CA" sz="1200" i="0" kern="1200" baseline="0" dirty="0" smtClean="0">
                <a:solidFill>
                  <a:schemeClr val="tx1"/>
                </a:solidFill>
                <a:latin typeface="+mn-lt"/>
                <a:ea typeface="+mn-ea"/>
                <a:cs typeface="+mn-cs"/>
              </a:rPr>
              <a:t> trackers and the issue contained within them also often became </a:t>
            </a:r>
            <a:r>
              <a:rPr lang="en-CA" sz="1200" i="0" kern="1200" dirty="0" smtClean="0">
                <a:solidFill>
                  <a:schemeClr val="tx1"/>
                </a:solidFill>
                <a:latin typeface="+mn-lt"/>
                <a:ea typeface="+mn-ea"/>
                <a:cs typeface="+mn-cs"/>
              </a:rPr>
              <a:t>boundary objects among the various stakeholders involved in the software development process;</a:t>
            </a:r>
            <a:r>
              <a:rPr lang="en-CA" sz="1200" i="0" kern="1200" baseline="0" dirty="0" smtClean="0">
                <a:solidFill>
                  <a:schemeClr val="tx1"/>
                </a:solidFill>
                <a:latin typeface="+mn-lt"/>
                <a:ea typeface="+mn-ea"/>
                <a:cs typeface="+mn-cs"/>
              </a:rPr>
              <a:t> that is, as described by Star &amp; </a:t>
            </a:r>
            <a:r>
              <a:rPr lang="en-CA" sz="1200" i="0" kern="1200" baseline="0" dirty="0" err="1" smtClean="0">
                <a:solidFill>
                  <a:schemeClr val="tx1"/>
                </a:solidFill>
                <a:latin typeface="+mn-lt"/>
                <a:ea typeface="+mn-ea"/>
                <a:cs typeface="+mn-cs"/>
              </a:rPr>
              <a:t>Griesemer</a:t>
            </a:r>
            <a:r>
              <a:rPr lang="en-CA" sz="1200" i="0" kern="1200" baseline="0" dirty="0" smtClean="0">
                <a:solidFill>
                  <a:schemeClr val="tx1"/>
                </a:solidFill>
                <a:latin typeface="+mn-lt"/>
                <a:ea typeface="+mn-ea"/>
                <a:cs typeface="+mn-cs"/>
              </a:rPr>
              <a:t>, “they have different meanings in different social worlds but their structure is common enough to more than one world to make them recognizable, a means of translation.”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sz="1200" i="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i="0" kern="1200" baseline="0" dirty="0" smtClean="0">
                <a:solidFill>
                  <a:schemeClr val="tx1"/>
                </a:solidFill>
                <a:latin typeface="+mn-lt"/>
                <a:ea typeface="+mn-ea"/>
                <a:cs typeface="+mn-cs"/>
              </a:rPr>
              <a:t>One example of this is how the issue tracker often straddled the organization/customer boundary. Customers generally viewed the issue tracker as a means for monitoring the status of any bugs they had filed with the company using the tracker, while the development team saw the issue tracker as an almost living embodiment of the progress their product was making toward the next upcoming release.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sz="120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5BD7734-2CDC-4A5F-A0B7-4EC6E8A6F82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sz="1200" i="0" kern="1200" dirty="0" smtClean="0">
                <a:solidFill>
                  <a:schemeClr val="tx1"/>
                </a:solidFill>
                <a:latin typeface="+mn-lt"/>
                <a:ea typeface="+mn-ea"/>
                <a:cs typeface="+mn-cs"/>
              </a:rPr>
              <a:t>Another</a:t>
            </a:r>
            <a:r>
              <a:rPr lang="en-CA" sz="1200" i="0" kern="1200" baseline="0" dirty="0" smtClean="0">
                <a:solidFill>
                  <a:schemeClr val="tx1"/>
                </a:solidFill>
                <a:latin typeface="+mn-lt"/>
                <a:ea typeface="+mn-ea"/>
                <a:cs typeface="+mn-cs"/>
              </a:rPr>
              <a:t> role the issue tracker played for the teams we interviewed, was one of being a communication and coordination hub.</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sz="1200" i="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i="0" kern="1200" baseline="0" dirty="0" smtClean="0">
                <a:solidFill>
                  <a:schemeClr val="tx1"/>
                </a:solidFill>
                <a:latin typeface="+mn-lt"/>
                <a:ea typeface="+mn-ea"/>
                <a:cs typeface="+mn-cs"/>
              </a:rPr>
              <a:t>[click]</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sz="1200" i="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i="0" kern="1200" baseline="0" dirty="0" smtClean="0">
                <a:solidFill>
                  <a:schemeClr val="tx1"/>
                </a:solidFill>
                <a:latin typeface="+mn-lt"/>
                <a:ea typeface="+mn-ea"/>
                <a:cs typeface="+mn-cs"/>
              </a:rPr>
              <a:t>The ability of issue trackers to integrate with email and otherwise tie together many different communication channels was greatly valued by their users.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sz="1200" i="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i="0" kern="1200" baseline="0" dirty="0" smtClean="0">
                <a:solidFill>
                  <a:schemeClr val="tx1"/>
                </a:solidFill>
                <a:latin typeface="+mn-lt"/>
                <a:ea typeface="+mn-ea"/>
                <a:cs typeface="+mn-cs"/>
              </a:rPr>
              <a:t>[click]</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sz="1200" i="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i="0" kern="1200" dirty="0" smtClean="0">
                <a:solidFill>
                  <a:schemeClr val="tx1"/>
                </a:solidFill>
                <a:latin typeface="+mn-lt"/>
                <a:ea typeface="+mn-ea"/>
                <a:cs typeface="+mn-cs"/>
              </a:rPr>
              <a:t>As</a:t>
            </a:r>
            <a:r>
              <a:rPr lang="en-CA" sz="1200" i="0" kern="1200" baseline="0" dirty="0" smtClean="0">
                <a:solidFill>
                  <a:schemeClr val="tx1"/>
                </a:solidFill>
                <a:latin typeface="+mn-lt"/>
                <a:ea typeface="+mn-ea"/>
                <a:cs typeface="+mn-cs"/>
              </a:rPr>
              <a:t> one of the dev leads we interviewed said…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sz="1200" i="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dirty="0" smtClean="0"/>
              <a:t>You’re not going to be able to do it in your head or in files or in multiple emails that are being sent to all these different people…they’re not connected. … If it’s in this one central place that other people can see, maybe there’s a chance for it to get fixed twice. Not just fixed once for the customer we fixed it for, but fixed for all the customers.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sz="120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5BD7734-2CDC-4A5F-A0B7-4EC6E8A6F82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sz="1200" i="0" kern="1200" dirty="0" smtClean="0">
                <a:solidFill>
                  <a:schemeClr val="tx1"/>
                </a:solidFill>
                <a:latin typeface="+mn-lt"/>
                <a:ea typeface="+mn-ea"/>
                <a:cs typeface="+mn-cs"/>
              </a:rPr>
              <a:t>Finally,</a:t>
            </a:r>
            <a:r>
              <a:rPr lang="en-CA" sz="1200" i="0" kern="1200" baseline="0" dirty="0" smtClean="0">
                <a:solidFill>
                  <a:schemeClr val="tx1"/>
                </a:solidFill>
                <a:latin typeface="+mn-lt"/>
                <a:ea typeface="+mn-ea"/>
                <a:cs typeface="+mn-cs"/>
              </a:rPr>
              <a:t> the issue tracker also served as a communication channel in and of itself.</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sz="1200" i="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i="0" kern="1200" baseline="0" dirty="0" smtClean="0">
                <a:solidFill>
                  <a:schemeClr val="tx1"/>
                </a:solidFill>
                <a:latin typeface="+mn-lt"/>
                <a:ea typeface="+mn-ea"/>
                <a:cs typeface="+mn-cs"/>
              </a:rPr>
              <a:t>[click]</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sz="1200" i="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i="0" kern="1200" baseline="0" dirty="0" smtClean="0">
                <a:solidFill>
                  <a:schemeClr val="tx1"/>
                </a:solidFill>
                <a:latin typeface="+mn-lt"/>
                <a:ea typeface="+mn-ea"/>
                <a:cs typeface="+mn-cs"/>
              </a:rPr>
              <a:t>Examples such as this one show how something as simple as a text area [click] and a list that just appends new messages onto the end can transform a simple state machine into a type of asynchronous (and often times multicast) communication channel.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sz="1200" i="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i="0" kern="1200" baseline="0" dirty="0" smtClean="0">
                <a:solidFill>
                  <a:schemeClr val="tx1"/>
                </a:solidFill>
                <a:latin typeface="+mn-lt"/>
                <a:ea typeface="+mn-ea"/>
                <a:cs typeface="+mn-cs"/>
              </a:rPr>
              <a:t>[click</a:t>
            </a:r>
            <a:r>
              <a:rPr lang="en-CA" sz="1200" i="0" kern="1200" baseline="0" dirty="0" smtClean="0">
                <a:solidFill>
                  <a:schemeClr val="tx1"/>
                </a:solidFill>
                <a:latin typeface="+mn-lt"/>
                <a:ea typeface="+mn-ea"/>
                <a:cs typeface="+mn-cs"/>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sz="1200" i="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i="0" kern="1200" baseline="0" dirty="0" smtClean="0">
                <a:solidFill>
                  <a:schemeClr val="tx1"/>
                </a:solidFill>
                <a:latin typeface="+mn-lt"/>
                <a:ea typeface="+mn-ea"/>
                <a:cs typeface="+mn-cs"/>
              </a:rPr>
              <a:t>As participant 7, one of our quality assurance participants, said…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sz="1200" i="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dirty="0" smtClean="0"/>
              <a:t>Ok, so in that specific case I would use [the issue tracker] for sure because then there’s a record of the communication with the bug, which is where I want it anyway. Like, if I ask someone separately in a different way than I am just going to write it in the bug anyway.</a:t>
            </a:r>
            <a:endParaRPr lang="en-CA" sz="1200" i="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CA" sz="120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5BD7734-2CDC-4A5F-A0B7-4EC6E8A6F82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aseline="0" dirty="0" smtClean="0"/>
              <a:t>Now that we’ve seen the various roles the issue tracker played within the teams we interviewed, above and beyond a simple bug database, let’s move on to some of the areas where the perspectives of the issue tracker’s primary stakeholders varied.</a:t>
            </a:r>
          </a:p>
          <a:p>
            <a:endParaRPr lang="en-US" baseline="0" dirty="0" smtClean="0"/>
          </a:p>
        </p:txBody>
      </p:sp>
      <p:sp>
        <p:nvSpPr>
          <p:cNvPr id="4" name="Slide Number Placeholder 3"/>
          <p:cNvSpPr>
            <a:spLocks noGrp="1"/>
          </p:cNvSpPr>
          <p:nvPr>
            <p:ph type="sldNum" sz="quarter" idx="10"/>
          </p:nvPr>
        </p:nvSpPr>
        <p:spPr/>
        <p:txBody>
          <a:bodyPr/>
          <a:lstStyle/>
          <a:p>
            <a:fld id="{A5BD7734-2CDC-4A5F-A0B7-4EC6E8A6F82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Some members</a:t>
            </a:r>
            <a:r>
              <a:rPr lang="en-US" baseline="0" dirty="0" smtClean="0"/>
              <a:t> of the development team held strong opinions about what should, and shouldn’t be stored within the issue tracker.</a:t>
            </a:r>
          </a:p>
          <a:p>
            <a:endParaRPr lang="en-US" baseline="0" dirty="0" smtClean="0"/>
          </a:p>
          <a:p>
            <a:r>
              <a:rPr lang="en-US" baseline="0" dirty="0" smtClean="0"/>
              <a:t>[click</a:t>
            </a:r>
            <a:r>
              <a:rPr lang="en-US" baseline="0" dirty="0" smtClean="0"/>
              <a:t>] As participant 4, one of our quality assurance team members, said…</a:t>
            </a:r>
          </a:p>
          <a:p>
            <a:endParaRPr lang="en-US" baseline="0" dirty="0" smtClean="0"/>
          </a:p>
          <a:p>
            <a:r>
              <a:rPr lang="en-CA" sz="1200" dirty="0" smtClean="0"/>
              <a:t>[The issue tracker is there] to track problems. Not tasks, problems. </a:t>
            </a:r>
            <a:r>
              <a:rPr lang="en-CA" sz="1200" i="1" dirty="0" smtClean="0"/>
              <a:t>Totally</a:t>
            </a:r>
            <a:r>
              <a:rPr lang="en-CA" sz="1200" dirty="0" smtClean="0"/>
              <a:t> different. You can track tasks with Excel if you have to. It can be done. You don’t want to track problems with Excel. Because a problem is not perception, it’s reality, right? That’s the difference.</a:t>
            </a:r>
            <a:endParaRPr lang="en-US" dirty="0" smtClean="0"/>
          </a:p>
          <a:p>
            <a:endParaRPr lang="en-US" dirty="0" smtClean="0"/>
          </a:p>
          <a:p>
            <a:r>
              <a:rPr lang="en-US" dirty="0" smtClean="0"/>
              <a:t>Other</a:t>
            </a:r>
            <a:r>
              <a:rPr lang="en-US" baseline="0" dirty="0" smtClean="0"/>
              <a:t> team members were more open to the types of data that should be stored in the issue tracker and acknowledged the need for these items connect with artifacts outside the issue tracking system.</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[click</a:t>
            </a:r>
            <a:r>
              <a:rPr lang="en-US" dirty="0" smtClean="0"/>
              <a:t>] </a:t>
            </a:r>
            <a:r>
              <a:rPr lang="en-US" sz="1200" kern="1200" dirty="0" smtClean="0">
                <a:solidFill>
                  <a:schemeClr val="tx1"/>
                </a:solidFill>
                <a:latin typeface="+mn-lt"/>
                <a:ea typeface="+mn-ea"/>
                <a:cs typeface="+mn-cs"/>
              </a:rPr>
              <a:t>For example, one of our dev leads, participant 15, said…</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dirty="0" smtClean="0"/>
              <a:t>What I’ve found now is that we need something more than just bug tracking. We actually need a way to match that to the schedule as well and have some sort of time tracking built-in.</a:t>
            </a:r>
            <a:endParaRPr lang="en-US" sz="1200" dirty="0" smtClean="0"/>
          </a:p>
          <a:p>
            <a:endParaRPr lang="en-US" dirty="0" smtClean="0"/>
          </a:p>
          <a:p>
            <a:r>
              <a:rPr lang="en-US" dirty="0" smtClean="0"/>
              <a:t>What this</a:t>
            </a:r>
            <a:r>
              <a:rPr lang="en-US" baseline="0" dirty="0" smtClean="0"/>
              <a:t> tells us, is that although issue trackers manage simple lists of bugs on the surface, underneath, the view of their contents is as varied as the list of people that use these systems.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5BD7734-2CDC-4A5F-A0B7-4EC6E8A6F82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aseline="0" dirty="0" smtClean="0"/>
              <a:t>Ideally, our participants felt that every bug found in a system should find its way into the issue tracking system to serve as a record of its existence and eventual resolution. In reality however, the pragmatics of day-to-day development sometimes resulted in a less-than-complete record. The distinction between a bug and non-bug sometimes depended on the accuracy of its reproduction steps or the level of detail known about its underlying cause.</a:t>
            </a:r>
          </a:p>
          <a:p>
            <a:endParaRPr lang="en-US" baseline="0" dirty="0" smtClean="0"/>
          </a:p>
          <a:p>
            <a:r>
              <a:rPr lang="en-US" baseline="0" dirty="0" smtClean="0"/>
              <a:t>[click</a:t>
            </a:r>
            <a:r>
              <a:rPr lang="en-US" baseline="0" dirty="0" smtClean="0"/>
              <a:t>] As participant two, another of our quality assurance participants, said…</a:t>
            </a:r>
            <a:endParaRPr lang="en-US" baseline="0" dirty="0" smtClean="0"/>
          </a:p>
          <a:p>
            <a:endParaRPr lang="en-US" baseline="0" dirty="0" smtClean="0"/>
          </a:p>
          <a:p>
            <a:r>
              <a:rPr lang="en-CA" sz="1200" dirty="0" smtClean="0"/>
              <a:t>In this case I knew that we were monitoring it, so I didn’t create the issue for it right at that point. … As soon as I’d figured out what it was I logged the issue because I knew which program was causing the problem.</a:t>
            </a:r>
            <a:endParaRPr lang="en-US" baseline="0" dirty="0" smtClean="0"/>
          </a:p>
          <a:p>
            <a:endParaRPr lang="en-US" baseline="0" dirty="0" smtClean="0"/>
          </a:p>
          <a:p>
            <a:r>
              <a:rPr lang="en-US" baseline="0" dirty="0" smtClean="0"/>
              <a:t>Similarly, it was not unheard of for even important bugs to end up unaccounted for in the issue tracker </a:t>
            </a:r>
            <a:r>
              <a:rPr lang="en-US" baseline="0" dirty="0" smtClean="0"/>
              <a:t>because, as participant 5 said, …</a:t>
            </a:r>
            <a:endParaRPr lang="en-US" baseline="0" dirty="0" smtClean="0"/>
          </a:p>
          <a:p>
            <a:endParaRPr lang="en-US" baseline="0" dirty="0" smtClean="0"/>
          </a:p>
          <a:p>
            <a:r>
              <a:rPr lang="en-US" baseline="0" dirty="0" smtClean="0"/>
              <a:t>[click</a:t>
            </a:r>
            <a:r>
              <a:rPr lang="en-US" baseline="0" dirty="0" smtClean="0"/>
              <a:t>]</a:t>
            </a:r>
            <a:endParaRPr lang="en-US" baseline="0" dirty="0" smtClean="0"/>
          </a:p>
          <a:p>
            <a:endParaRPr lang="en-US" baseline="0" dirty="0" smtClean="0"/>
          </a:p>
          <a:p>
            <a:r>
              <a:rPr lang="en-CA" sz="1200" dirty="0" smtClean="0"/>
              <a:t>Often bugs that are that critical don’t even get filed because by the time that you would go to file it, the bug is already resolved.</a:t>
            </a:r>
            <a:endParaRPr lang="en-US" baseline="0" dirty="0" smtClean="0"/>
          </a:p>
          <a:p>
            <a:endParaRPr lang="en-US" baseline="0" dirty="0" smtClean="0"/>
          </a:p>
          <a:p>
            <a:r>
              <a:rPr lang="en-US" baseline="0" dirty="0" smtClean="0"/>
              <a:t>So, clearly the starting point of a bug is not always well defined, but undue or premature exposure of partially-completed bugs to others on the team may dampen a bug filers’ motivation for keeping as accurate a bug history as possible.</a:t>
            </a:r>
          </a:p>
          <a:p>
            <a:endParaRPr lang="en-US" baseline="0" dirty="0" smtClean="0"/>
          </a:p>
          <a:p>
            <a:r>
              <a:rPr lang="en-US" baseline="0" dirty="0" smtClean="0"/>
              <a:t>Another </a:t>
            </a:r>
            <a:r>
              <a:rPr lang="en-US" baseline="0" dirty="0" smtClean="0"/>
              <a:t>potential barrier to </a:t>
            </a:r>
            <a:r>
              <a:rPr lang="en-US" baseline="0" dirty="0" smtClean="0"/>
              <a:t>readily entering </a:t>
            </a:r>
            <a:r>
              <a:rPr lang="en-US" baseline="0" dirty="0" smtClean="0"/>
              <a:t>bugs, is the number and quality of details required by the bug filer when creating a new record in the issue tracker</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A5BD7734-2CDC-4A5F-A0B7-4EC6E8A6F82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aseline="0" dirty="0" smtClean="0"/>
              <a:t>Certain members of the development team with frequent data mining tasks, such as QA, team leads, and management, found value in having a large collection of small, well-compartmentalized fields. Those who file bugs, however, often become frustrated when faced with entering a vast array of fields for each and every bug…especially when a number of those fields are required fields. This tension turned out to be the number one complaint from our participants who used issue trackers with customizable fields.</a:t>
            </a:r>
          </a:p>
          <a:p>
            <a:endParaRPr lang="en-US" baseline="0" dirty="0" smtClean="0"/>
          </a:p>
          <a:p>
            <a:r>
              <a:rPr lang="en-US" baseline="0" dirty="0" smtClean="0"/>
              <a:t>[click</a:t>
            </a:r>
            <a:r>
              <a:rPr lang="en-US" baseline="0" dirty="0" smtClean="0"/>
              <a:t>] Our first participant, a dev lead, explains…</a:t>
            </a:r>
          </a:p>
          <a:p>
            <a:endParaRPr lang="en-US" baseline="0" dirty="0" smtClean="0"/>
          </a:p>
          <a:p>
            <a:r>
              <a:rPr lang="en-CA" sz="1200" dirty="0" smtClean="0"/>
              <a:t>Generally, everyone does feel that there’s too many [laughs]. … So, it does get frustrating. And we’ve tried at different times to pare it down, but then it always explodes back out because someone feels they need to indicate something different about the issue and there’s no other appropriate way to track that property.</a:t>
            </a:r>
            <a:endParaRPr lang="en-US" baseline="0" dirty="0" smtClean="0"/>
          </a:p>
          <a:p>
            <a:endParaRPr lang="en-US" baseline="0" dirty="0" smtClean="0"/>
          </a:p>
          <a:p>
            <a:r>
              <a:rPr lang="en-US" baseline="0" dirty="0" smtClean="0"/>
              <a:t>To help ease this pain, one of our teams when so far as to build their own, homegrown abstraction on top of their issue </a:t>
            </a:r>
            <a:r>
              <a:rPr lang="en-US" baseline="0" dirty="0" smtClean="0"/>
              <a:t>tracker</a:t>
            </a:r>
            <a:r>
              <a:rPr lang="en-US" sz="1200" kern="1200" dirty="0" smtClean="0">
                <a:solidFill>
                  <a:schemeClr val="tx1"/>
                </a:solidFill>
                <a:latin typeface="+mn-lt"/>
                <a:ea typeface="+mn-ea"/>
                <a:cs typeface="+mn-cs"/>
              </a:rPr>
              <a:t>, as one of their quality assurance team members we interviewed described…</a:t>
            </a:r>
            <a:endParaRPr lang="en-US" baseline="0" dirty="0" smtClean="0"/>
          </a:p>
          <a:p>
            <a:endParaRPr lang="en-US" baseline="0" dirty="0" smtClean="0"/>
          </a:p>
          <a:p>
            <a:r>
              <a:rPr lang="en-US" baseline="0" dirty="0" smtClean="0"/>
              <a:t>[click</a:t>
            </a:r>
            <a:r>
              <a:rPr lang="en-US" baseline="0" dirty="0" smtClean="0"/>
              <a:t>]</a:t>
            </a:r>
          </a:p>
          <a:p>
            <a:endParaRPr lang="en-US" baseline="0" dirty="0" smtClean="0"/>
          </a:p>
          <a:p>
            <a:r>
              <a:rPr lang="en-CA" sz="1200" dirty="0" smtClean="0"/>
              <a:t>Because you kind of have to be an expert with the bug tracking system to file good bugs with this system, we wrote a very simple interface to encourage non-experts to file bugs. … We found that when we put this in, people in other departments who have never filed a bug before ever, were filing bugs.</a:t>
            </a:r>
          </a:p>
          <a:p>
            <a:endParaRPr lang="en-CA" sz="1200" baseline="0" dirty="0" smtClean="0"/>
          </a:p>
          <a:p>
            <a:r>
              <a:rPr lang="en-CA" sz="1200" baseline="0" dirty="0" smtClean="0"/>
              <a:t>Clearly there is a challenge in keeping the bug creation interface simple and streamlined while at the same time supporting the robust data mining needs of other stakeholders using the issue tracker.</a:t>
            </a:r>
          </a:p>
          <a:p>
            <a:endParaRPr lang="en-US" baseline="0" dirty="0" smtClean="0"/>
          </a:p>
        </p:txBody>
      </p:sp>
      <p:sp>
        <p:nvSpPr>
          <p:cNvPr id="4" name="Slide Number Placeholder 3"/>
          <p:cNvSpPr>
            <a:spLocks noGrp="1"/>
          </p:cNvSpPr>
          <p:nvPr>
            <p:ph type="sldNum" sz="quarter" idx="10"/>
          </p:nvPr>
        </p:nvSpPr>
        <p:spPr/>
        <p:txBody>
          <a:bodyPr/>
          <a:lstStyle/>
          <a:p>
            <a:fld id="{A5BD7734-2CDC-4A5F-A0B7-4EC6E8A6F82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aseline="0" dirty="0" smtClean="0"/>
              <a:t>One of the most fundamental services provided by the issue tracker, as described by our participants, was its ability to prioritize and order their team’s outstanding work. We found that the priority assigned to an issue, though, could come from a number of different sources depending on the development team’s workflow and authority structure.</a:t>
            </a:r>
          </a:p>
          <a:p>
            <a:endParaRPr lang="en-US" baseline="0" dirty="0" smtClean="0"/>
          </a:p>
          <a:p>
            <a:r>
              <a:rPr lang="en-US" baseline="0" dirty="0" smtClean="0"/>
              <a:t>The university IT staff team we interviewed worked directly in support of another department on campus and, as such, that department’s manager had a well-defined influence over the prioritization of projects for their team</a:t>
            </a:r>
            <a:r>
              <a:rPr lang="en-US" baseline="0" dirty="0" smtClean="0"/>
              <a:t>.</a:t>
            </a:r>
            <a:endParaRPr lang="en-US" baseline="0" dirty="0" smtClean="0"/>
          </a:p>
          <a:p>
            <a:endParaRPr lang="en-US" baseline="0" dirty="0" smtClean="0"/>
          </a:p>
          <a:p>
            <a:r>
              <a:rPr lang="en-US" baseline="0" dirty="0" smtClean="0"/>
              <a:t>[click</a:t>
            </a:r>
            <a:r>
              <a:rPr lang="en-US" baseline="0" dirty="0" smtClean="0"/>
              <a:t>] As the dev lead on that team said…</a:t>
            </a:r>
          </a:p>
          <a:p>
            <a:endParaRPr lang="en-US" baseline="0" dirty="0" smtClean="0"/>
          </a:p>
          <a:p>
            <a:r>
              <a:rPr lang="en-CA" sz="1200" dirty="0" smtClean="0"/>
              <a:t>It’s up to them to decide, you know, “Hey, we’ve got 2 projects of seemingly equal priority, what do you want us to do?” And they’ll prioritize “OK, that one’s higher” or “That’ll solve more of our problems.”</a:t>
            </a:r>
            <a:endParaRPr lang="en-US" baseline="0" dirty="0" smtClean="0"/>
          </a:p>
          <a:p>
            <a:endParaRPr lang="en-US" baseline="0" dirty="0" smtClean="0"/>
          </a:p>
          <a:p>
            <a:r>
              <a:rPr lang="en-US" baseline="0" dirty="0" smtClean="0"/>
              <a:t>Even once the high-level priority on an issue had been set, our </a:t>
            </a:r>
            <a:r>
              <a:rPr lang="en-US" baseline="0" dirty="0" smtClean="0"/>
              <a:t>participants still </a:t>
            </a:r>
            <a:r>
              <a:rPr lang="en-US" baseline="0" dirty="0" smtClean="0"/>
              <a:t>expressed the need for </a:t>
            </a:r>
            <a:r>
              <a:rPr lang="en-US" baseline="0" dirty="0" smtClean="0"/>
              <a:t>finer level </a:t>
            </a:r>
            <a:r>
              <a:rPr lang="en-US" baseline="0" dirty="0" smtClean="0"/>
              <a:t>granularity when prioritizing </a:t>
            </a:r>
            <a:r>
              <a:rPr lang="en-US" baseline="0" dirty="0" smtClean="0"/>
              <a:t>their day-to-day </a:t>
            </a:r>
            <a:r>
              <a:rPr lang="en-US" baseline="0" dirty="0" smtClean="0"/>
              <a:t>work.</a:t>
            </a:r>
          </a:p>
          <a:p>
            <a:endParaRPr lang="en-US" baseline="0" dirty="0" smtClean="0"/>
          </a:p>
          <a:p>
            <a:r>
              <a:rPr lang="en-US" baseline="0" dirty="0" smtClean="0"/>
              <a:t>[click</a:t>
            </a:r>
            <a:r>
              <a:rPr lang="en-US" baseline="0" dirty="0" smtClean="0"/>
              <a:t>] For example, participant 6 commented on their team’s priority structure…</a:t>
            </a:r>
          </a:p>
          <a:p>
            <a:endParaRPr lang="en-US" baseline="0" dirty="0" smtClean="0"/>
          </a:p>
          <a:p>
            <a:r>
              <a:rPr lang="en-CA" sz="1200" dirty="0" smtClean="0"/>
              <a:t>We have a pretty simple priority system in [our issue tracker]. There’s low, medium, high, or blocker, but when you have 3 high bugs “Uh, which one’s the first one?”</a:t>
            </a:r>
            <a:endParaRPr lang="en-US" baseline="0" dirty="0" smtClean="0"/>
          </a:p>
          <a:p>
            <a:endParaRPr lang="en-US" baseline="0" dirty="0" smtClean="0"/>
          </a:p>
          <a:p>
            <a:r>
              <a:rPr lang="en-US" baseline="0" dirty="0" smtClean="0"/>
              <a:t>So we can see that the idea of an issue’s “priority” is not always as simple as it might initially appear. Actors outside of the immediate development team may have an impact here, and the pragmatics of day-to-day development sometimes require a higher resolution of specificity than a simplistic priority field can provide.</a:t>
            </a:r>
          </a:p>
          <a:p>
            <a:endParaRPr lang="en-US" baseline="0" dirty="0" smtClean="0"/>
          </a:p>
        </p:txBody>
      </p:sp>
      <p:sp>
        <p:nvSpPr>
          <p:cNvPr id="4" name="Slide Number Placeholder 3"/>
          <p:cNvSpPr>
            <a:spLocks noGrp="1"/>
          </p:cNvSpPr>
          <p:nvPr>
            <p:ph type="sldNum" sz="quarter" idx="10"/>
          </p:nvPr>
        </p:nvSpPr>
        <p:spPr/>
        <p:txBody>
          <a:bodyPr/>
          <a:lstStyle/>
          <a:p>
            <a:fld id="{A5BD7734-2CDC-4A5F-A0B7-4EC6E8A6F82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aseline="0" dirty="0" smtClean="0"/>
              <a:t>During our study, issue ownership was also repeatedly reported as being an essential component of the software development process. Having the ability to assign an issue to a single person via the issue tracker—and having a record of that assignment—provided the accountability needed by the team in order to complete their work effectively.</a:t>
            </a:r>
          </a:p>
          <a:p>
            <a:endParaRPr lang="en-US" baseline="0" dirty="0" smtClean="0"/>
          </a:p>
          <a:p>
            <a:r>
              <a:rPr lang="en-US" baseline="0" dirty="0" smtClean="0"/>
              <a:t>[click</a:t>
            </a:r>
            <a:r>
              <a:rPr lang="en-US" baseline="0" dirty="0" smtClean="0"/>
              <a:t>] The dev lead at the issue tracking vendor put it this way…</a:t>
            </a:r>
          </a:p>
          <a:p>
            <a:endParaRPr lang="en-US" baseline="0" dirty="0" smtClean="0"/>
          </a:p>
          <a:p>
            <a:r>
              <a:rPr lang="en-CA" sz="1200" dirty="0" smtClean="0"/>
              <a:t>[Issues are] always assigned to an individual—someone’s always responsible for them. None of this diffusion of responsibility stuff. So at any point your boss can come and say “You’re responsible for this. What’s going on?”</a:t>
            </a:r>
            <a:endParaRPr lang="en-US" baseline="0" dirty="0" smtClean="0"/>
          </a:p>
          <a:p>
            <a:endParaRPr lang="en-US" baseline="0" dirty="0" smtClean="0"/>
          </a:p>
          <a:p>
            <a:r>
              <a:rPr lang="en-US" baseline="0" dirty="0" smtClean="0"/>
              <a:t>Issue ownership was not always a clear case of “mine vs. yours” however, and the restriction of having only a single active owner at any point in time sometimes resulted in participants monitoring bugs even though they were no longer assigned to them personally.</a:t>
            </a:r>
          </a:p>
          <a:p>
            <a:endParaRPr lang="en-US" baseline="0" dirty="0" smtClean="0"/>
          </a:p>
          <a:p>
            <a:r>
              <a:rPr lang="en-US" baseline="0" dirty="0" smtClean="0"/>
              <a:t>[click</a:t>
            </a:r>
            <a:r>
              <a:rPr lang="en-US" baseline="0" dirty="0" smtClean="0"/>
              <a:t>] For example, participant 12 talked </a:t>
            </a:r>
            <a:r>
              <a:rPr lang="en-US" baseline="0" dirty="0" err="1" smtClean="0"/>
              <a:t>abt</a:t>
            </a:r>
            <a:r>
              <a:rPr lang="en-US" baseline="0" dirty="0" smtClean="0"/>
              <a:t> their monitoring habits by saying…</a:t>
            </a:r>
          </a:p>
          <a:p>
            <a:endParaRPr lang="en-US" baseline="0" dirty="0" smtClean="0"/>
          </a:p>
          <a:p>
            <a:r>
              <a:rPr lang="en-CA" sz="1200" dirty="0" smtClean="0"/>
              <a:t>In this case, [the bug would] still be active and it wasn’t assigned to me, but I was monitoring it because it was a showstopper…like it was a really big deal.</a:t>
            </a:r>
            <a:endParaRPr lang="en-US" baseline="0" dirty="0" smtClean="0"/>
          </a:p>
          <a:p>
            <a:endParaRPr lang="en-US" baseline="0" dirty="0" smtClean="0"/>
          </a:p>
          <a:p>
            <a:r>
              <a:rPr lang="en-US" baseline="0" dirty="0" smtClean="0"/>
              <a:t>So, while it is apparent that accountability demands there be a single overall owner for any individual case at any specific point in time, there are still clearly a number of other varieties of “ownership” they may need to be expressible within the issue tracker.</a:t>
            </a:r>
          </a:p>
          <a:p>
            <a:endParaRPr lang="en-US" baseline="0" dirty="0" smtClean="0"/>
          </a:p>
        </p:txBody>
      </p:sp>
      <p:sp>
        <p:nvSpPr>
          <p:cNvPr id="4" name="Slide Number Placeholder 3"/>
          <p:cNvSpPr>
            <a:spLocks noGrp="1"/>
          </p:cNvSpPr>
          <p:nvPr>
            <p:ph type="sldNum" sz="quarter" idx="10"/>
          </p:nvPr>
        </p:nvSpPr>
        <p:spPr/>
        <p:txBody>
          <a:bodyPr/>
          <a:lstStyle/>
          <a:p>
            <a:fld id="{A5BD7734-2CDC-4A5F-A0B7-4EC6E8A6F82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So</a:t>
            </a:r>
            <a:r>
              <a:rPr lang="en-CA" sz="1200" kern="1200" baseline="0" dirty="0" smtClean="0">
                <a:solidFill>
                  <a:schemeClr val="tx1"/>
                </a:solidFill>
                <a:latin typeface="+mn-lt"/>
                <a:ea typeface="+mn-ea"/>
                <a:cs typeface="+mn-cs"/>
              </a:rPr>
              <a:t> w</a:t>
            </a:r>
            <a:r>
              <a:rPr lang="en-CA" sz="1200" kern="1200" dirty="0" smtClean="0">
                <a:solidFill>
                  <a:schemeClr val="tx1"/>
                </a:solidFill>
                <a:latin typeface="+mn-lt"/>
                <a:ea typeface="+mn-ea"/>
                <a:cs typeface="+mn-cs"/>
              </a:rPr>
              <a:t>hat makes the</a:t>
            </a:r>
            <a:r>
              <a:rPr lang="en-CA" sz="1200" kern="1200" baseline="0" dirty="0" smtClean="0">
                <a:solidFill>
                  <a:schemeClr val="tx1"/>
                </a:solidFill>
                <a:latin typeface="+mn-lt"/>
                <a:ea typeface="+mn-ea"/>
                <a:cs typeface="+mn-cs"/>
              </a:rPr>
              <a:t> social dynamics surrounding issue tracking within small, collocated teams interesting from a CSCW perspective? Well, it’s interesting because…</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[click]</a:t>
            </a:r>
            <a:endParaRPr lang="en-CA" sz="1200" kern="1200" baseline="0" dirty="0" smtClean="0">
              <a:solidFill>
                <a:schemeClr val="tx1"/>
              </a:solidFill>
              <a:latin typeface="+mn-lt"/>
              <a:ea typeface="+mn-ea"/>
              <a:cs typeface="+mn-cs"/>
            </a:endParaRPr>
          </a:p>
          <a:p>
            <a:endParaRPr lang="en-CA" sz="120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Small, collocated teams use issue trackers to support communication and collaboration both inside and outside their immediate teams </a:t>
            </a:r>
            <a:r>
              <a:rPr lang="en-US" sz="1200" b="1" i="1" dirty="0" smtClean="0"/>
              <a:t>despite</a:t>
            </a:r>
            <a:r>
              <a:rPr lang="en-US" sz="1200" dirty="0" smtClean="0"/>
              <a:t> these tools not being explicitly designed to do so.</a:t>
            </a:r>
            <a:endParaRPr lang="en-CA" sz="1200" kern="1200" baseline="0" dirty="0" smtClean="0">
              <a:solidFill>
                <a:schemeClr val="tx1"/>
              </a:solidFill>
              <a:latin typeface="+mn-lt"/>
              <a:ea typeface="+mn-ea"/>
              <a:cs typeface="+mn-cs"/>
            </a:endParaRP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To help illustrate this, we’ll start with an example…</a:t>
            </a:r>
          </a:p>
          <a:p>
            <a:endParaRPr lang="en-CA"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5BD7734-2CDC-4A5F-A0B7-4EC6E8A6F82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aseline="0" dirty="0" smtClean="0"/>
              <a:t>One final area where perspectives differed, involved walking the fine line between exposing appropriate information to customers who filed bug reports while protecting proprietary or vulnerability-related details.</a:t>
            </a:r>
          </a:p>
          <a:p>
            <a:endParaRPr lang="en-US" baseline="0" dirty="0" smtClean="0"/>
          </a:p>
          <a:p>
            <a:r>
              <a:rPr lang="en-US" baseline="0" dirty="0" smtClean="0"/>
              <a:t>[click</a:t>
            </a:r>
            <a:r>
              <a:rPr lang="en-US" baseline="0" dirty="0" smtClean="0"/>
              <a:t>] Participant 9, a developer, describes part of the challenge as follows…</a:t>
            </a:r>
          </a:p>
          <a:p>
            <a:endParaRPr lang="en-US" baseline="0" dirty="0" smtClean="0"/>
          </a:p>
          <a:p>
            <a:r>
              <a:rPr lang="en-CA" sz="1200" dirty="0" smtClean="0"/>
              <a:t>A lot of that stuff is not accessible in [our issue tracker] and would take a lot of work to make it accessible without exposing private information.</a:t>
            </a:r>
            <a:endParaRPr lang="en-US" baseline="0" dirty="0" smtClean="0"/>
          </a:p>
          <a:p>
            <a:endParaRPr lang="en-US" baseline="0" dirty="0" smtClean="0"/>
          </a:p>
          <a:p>
            <a:r>
              <a:rPr lang="en-US" baseline="0" dirty="0" smtClean="0"/>
              <a:t>This dichotomy between “insider” and “outsider” views of the issue tracker was a palpable source of frustration for those on the development team who frequently interacted with customers.</a:t>
            </a:r>
          </a:p>
          <a:p>
            <a:endParaRPr lang="en-US" baseline="0" dirty="0" smtClean="0"/>
          </a:p>
          <a:p>
            <a:r>
              <a:rPr lang="en-US" baseline="0" dirty="0" smtClean="0"/>
              <a:t>[click</a:t>
            </a:r>
            <a:r>
              <a:rPr lang="en-US" baseline="0" dirty="0" smtClean="0"/>
              <a:t>] Such as participant 10, a project manager, who said…</a:t>
            </a:r>
            <a:endParaRPr lang="en-US" baseline="0" dirty="0" smtClean="0"/>
          </a:p>
          <a:p>
            <a:endParaRPr lang="en-US" baseline="0" dirty="0" smtClean="0"/>
          </a:p>
          <a:p>
            <a:r>
              <a:rPr lang="en-CA" sz="1200" dirty="0" smtClean="0"/>
              <a:t>The benefit of [our issue tracker] is that it’s really rich and you can see the entire issue history and a whole bunch of other stuff. But the downside is that it’s a fairly closed system in terms of there’s a clear sense of who’s in and who’s out, and customers are sort of out. Even though we can collect information from them, they can’t interact with the system directly.</a:t>
            </a:r>
          </a:p>
          <a:p>
            <a:endParaRPr lang="en-CA" sz="1200" baseline="0" dirty="0" smtClean="0"/>
          </a:p>
          <a:p>
            <a:r>
              <a:rPr lang="en-CA" sz="1200" baseline="0" dirty="0" smtClean="0"/>
              <a:t>Exposing the necessary aspects of cases stored within the issue tracker to its stakeholders outside of the organization is a tricky, and potentially dangerous, line to walk. It may be necessary to graduate the distinction between the fully-public and fully-private portions of an issue, but care must be given to ensure that such exposure is overt and deliberate.</a:t>
            </a:r>
          </a:p>
          <a:p>
            <a:endParaRPr lang="en-US" baseline="0" dirty="0" smtClean="0"/>
          </a:p>
        </p:txBody>
      </p:sp>
      <p:sp>
        <p:nvSpPr>
          <p:cNvPr id="4" name="Slide Number Placeholder 3"/>
          <p:cNvSpPr>
            <a:spLocks noGrp="1"/>
          </p:cNvSpPr>
          <p:nvPr>
            <p:ph type="sldNum" sz="quarter" idx="10"/>
          </p:nvPr>
        </p:nvSpPr>
        <p:spPr/>
        <p:txBody>
          <a:bodyPr/>
          <a:lstStyle/>
          <a:p>
            <a:fld id="{A5BD7734-2CDC-4A5F-A0B7-4EC6E8A6F82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now we’ve seen 6 areas where the</a:t>
            </a:r>
            <a:r>
              <a:rPr lang="en-US" baseline="0" dirty="0" smtClean="0"/>
              <a:t> stakeholders who interact with the issue tracker have somewhat different perspectives. These differing opinions lead us to 7 different design considerations, a</a:t>
            </a:r>
            <a:r>
              <a:rPr lang="en-US" dirty="0" smtClean="0"/>
              <a:t>nd</a:t>
            </a:r>
            <a:r>
              <a:rPr lang="en-US" baseline="0" dirty="0" smtClean="0"/>
              <a:t> a</a:t>
            </a:r>
            <a:r>
              <a:rPr lang="en-US" dirty="0" smtClean="0"/>
              <a:t>lthough </a:t>
            </a:r>
            <a:r>
              <a:rPr lang="en-US" dirty="0" smtClean="0"/>
              <a:t>I </a:t>
            </a:r>
            <a:r>
              <a:rPr lang="en-US" dirty="0" smtClean="0"/>
              <a:t>unfortunately don’t </a:t>
            </a:r>
            <a:r>
              <a:rPr lang="en-US" dirty="0" smtClean="0"/>
              <a:t>have time to go over all of </a:t>
            </a:r>
            <a:r>
              <a:rPr lang="en-US" dirty="0" smtClean="0"/>
              <a:t>them</a:t>
            </a:r>
            <a:r>
              <a:rPr lang="en-US" baseline="0" dirty="0" smtClean="0"/>
              <a:t>, </a:t>
            </a:r>
            <a:r>
              <a:rPr lang="en-US" baseline="0" dirty="0" smtClean="0"/>
              <a:t>I’d like to share Design Consideration #5 with </a:t>
            </a:r>
            <a:r>
              <a:rPr lang="en-US" baseline="0" dirty="0" smtClean="0"/>
              <a:t>you, </a:t>
            </a:r>
            <a:r>
              <a:rPr lang="en-US" baseline="0" dirty="0" smtClean="0"/>
              <a:t>which was inspired by the “Shades of Ownership: Yours, Mine, or Ours?” </a:t>
            </a:r>
            <a:r>
              <a:rPr lang="en-US" baseline="0" dirty="0" smtClean="0"/>
              <a:t>perspective.</a:t>
            </a:r>
            <a:endParaRPr lang="en-US" baseline="0" dirty="0" smtClean="0"/>
          </a:p>
          <a:p>
            <a:endParaRPr lang="en-US" baseline="0" dirty="0" smtClean="0"/>
          </a:p>
          <a:p>
            <a:r>
              <a:rPr lang="en-US" baseline="0" dirty="0" smtClean="0"/>
              <a:t>[click]</a:t>
            </a:r>
          </a:p>
          <a:p>
            <a:endParaRPr lang="en-US" baseline="0" dirty="0" smtClean="0"/>
          </a:p>
          <a:p>
            <a:r>
              <a:rPr lang="en-US" sz="1200" dirty="0" smtClean="0"/>
              <a:t>Multiple levels of issue ownership exist throughout the software development team. By supporting this pattern of “interested” vs. “owned by” in the issue tracker itself, stakeholders may eliminate their need to manually monitor issues they still partially own.</a:t>
            </a:r>
            <a:endParaRPr lang="en-US" baseline="0" dirty="0" smtClean="0"/>
          </a:p>
          <a:p>
            <a:endParaRPr lang="en-US" baseline="0" dirty="0" smtClean="0"/>
          </a:p>
          <a:p>
            <a:r>
              <a:rPr lang="en-US" baseline="0" dirty="0" smtClean="0"/>
              <a:t>The rest of </a:t>
            </a:r>
            <a:r>
              <a:rPr lang="en-US" baseline="0" dirty="0" smtClean="0"/>
              <a:t>our </a:t>
            </a:r>
            <a:r>
              <a:rPr lang="en-US" baseline="0" dirty="0" smtClean="0"/>
              <a:t>design considerations </a:t>
            </a:r>
            <a:r>
              <a:rPr lang="en-US" baseline="0" dirty="0" smtClean="0"/>
              <a:t>are </a:t>
            </a:r>
            <a:r>
              <a:rPr lang="en-US" baseline="0" dirty="0" smtClean="0"/>
              <a:t>detailed in </a:t>
            </a:r>
            <a:r>
              <a:rPr lang="en-US" baseline="0" dirty="0" smtClean="0"/>
              <a:t>the paper, but the important thing to take away from them is that although each individual design suggestion may be relatively simple to implement, actually creating </a:t>
            </a:r>
            <a:r>
              <a:rPr lang="en-US" i="1" baseline="0" dirty="0" smtClean="0"/>
              <a:t>better</a:t>
            </a:r>
            <a:r>
              <a:rPr lang="en-US" baseline="0" dirty="0" smtClean="0"/>
              <a:t> tools is more challenging than it may initially appear. Different teams have different needs, and as a result, there are trade-offs to be made when designing these development tools. We can’t simply implement all of the design suggestions together and magically obtain the perfect issue tracker.</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5BD7734-2CDC-4A5F-A0B7-4EC6E8A6F82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in summary, we’ve seen </a:t>
            </a:r>
            <a:r>
              <a:rPr lang="en-US" dirty="0" smtClean="0"/>
              <a:t>that…</a:t>
            </a:r>
          </a:p>
          <a:p>
            <a:endParaRPr lang="en-US" dirty="0" smtClean="0"/>
          </a:p>
          <a:p>
            <a:r>
              <a:rPr lang="en-US" dirty="0" smtClean="0"/>
              <a:t>[click]</a:t>
            </a:r>
          </a:p>
          <a:p>
            <a:endParaRPr lang="en-US" dirty="0" smtClean="0"/>
          </a:p>
          <a:p>
            <a:r>
              <a:rPr lang="en-US" dirty="0" smtClean="0"/>
              <a:t>Developing</a:t>
            </a:r>
            <a:r>
              <a:rPr lang="en-US" baseline="0" dirty="0" smtClean="0"/>
              <a:t> software is a </a:t>
            </a:r>
            <a:r>
              <a:rPr lang="en-US" i="1" baseline="0" dirty="0" smtClean="0"/>
              <a:t>fundamentally</a:t>
            </a:r>
            <a:r>
              <a:rPr lang="en-US" i="0" baseline="0" dirty="0" smtClean="0"/>
              <a:t> social process…</a:t>
            </a:r>
          </a:p>
          <a:p>
            <a:endParaRPr lang="en-US" i="0" baseline="0" dirty="0" smtClean="0"/>
          </a:p>
          <a:p>
            <a:r>
              <a:rPr lang="en-US" i="0" baseline="0" dirty="0" smtClean="0"/>
              <a:t>[click]</a:t>
            </a:r>
          </a:p>
          <a:p>
            <a:endParaRPr lang="en-US" i="0" baseline="0" dirty="0" smtClean="0"/>
          </a:p>
          <a:p>
            <a:r>
              <a:rPr lang="en-US" i="1" baseline="0" dirty="0" smtClean="0"/>
              <a:t>Even</a:t>
            </a:r>
            <a:r>
              <a:rPr lang="en-US" i="0" baseline="0" dirty="0" smtClean="0"/>
              <a:t> within small, collocated teams.</a:t>
            </a:r>
          </a:p>
          <a:p>
            <a:endParaRPr lang="en-US" i="0" baseline="0" dirty="0" smtClean="0"/>
          </a:p>
          <a:p>
            <a:r>
              <a:rPr lang="en-US" i="0" baseline="0" dirty="0" smtClean="0"/>
              <a:t>[click]</a:t>
            </a:r>
          </a:p>
          <a:p>
            <a:endParaRPr lang="en-US" i="0" baseline="0" dirty="0" smtClean="0"/>
          </a:p>
          <a:p>
            <a:r>
              <a:rPr lang="en-US" i="0" baseline="0" dirty="0" smtClean="0"/>
              <a:t>And that the issue tracker is much more than just a simple bug database to these teams.</a:t>
            </a:r>
          </a:p>
          <a:p>
            <a:endParaRPr lang="en-US" i="1" dirty="0"/>
          </a:p>
        </p:txBody>
      </p:sp>
      <p:sp>
        <p:nvSpPr>
          <p:cNvPr id="4" name="Slide Number Placeholder 3"/>
          <p:cNvSpPr>
            <a:spLocks noGrp="1"/>
          </p:cNvSpPr>
          <p:nvPr>
            <p:ph type="sldNum" sz="quarter" idx="10"/>
          </p:nvPr>
        </p:nvSpPr>
        <p:spPr/>
        <p:txBody>
          <a:bodyPr/>
          <a:lstStyle/>
          <a:p>
            <a:fld id="{A5BD7734-2CDC-4A5F-A0B7-4EC6E8A6F82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we’ve </a:t>
            </a:r>
            <a:r>
              <a:rPr lang="en-US" dirty="0" smtClean="0"/>
              <a:t>identified…</a:t>
            </a:r>
          </a:p>
          <a:p>
            <a:endParaRPr lang="en-US" dirty="0" smtClean="0"/>
          </a:p>
          <a:p>
            <a:r>
              <a:rPr lang="en-US" dirty="0" smtClean="0"/>
              <a:t>[click]</a:t>
            </a:r>
          </a:p>
          <a:p>
            <a:endParaRPr lang="en-US" dirty="0" smtClean="0"/>
          </a:p>
          <a:p>
            <a:r>
              <a:rPr lang="en-US" dirty="0" smtClean="0"/>
              <a:t>4</a:t>
            </a:r>
            <a:r>
              <a:rPr lang="en-US" baseline="0" dirty="0" smtClean="0"/>
              <a:t> roles issue trackers play within development teams</a:t>
            </a:r>
          </a:p>
          <a:p>
            <a:endParaRPr lang="en-US" baseline="0" dirty="0" smtClean="0"/>
          </a:p>
          <a:p>
            <a:r>
              <a:rPr lang="en-US" baseline="0" dirty="0" smtClean="0"/>
              <a:t>[click]</a:t>
            </a:r>
          </a:p>
          <a:p>
            <a:endParaRPr lang="en-US" baseline="0" dirty="0" smtClean="0"/>
          </a:p>
          <a:p>
            <a:r>
              <a:rPr lang="en-US" baseline="0" dirty="0" smtClean="0"/>
              <a:t>6 areas where stakeholder perspectives differ</a:t>
            </a:r>
          </a:p>
          <a:p>
            <a:endParaRPr lang="en-US" baseline="0" dirty="0" smtClean="0"/>
          </a:p>
          <a:p>
            <a:r>
              <a:rPr lang="en-US" baseline="0" dirty="0" smtClean="0"/>
              <a:t>[click]</a:t>
            </a:r>
          </a:p>
          <a:p>
            <a:endParaRPr lang="en-US" baseline="0" dirty="0" smtClean="0"/>
          </a:p>
          <a:p>
            <a:r>
              <a:rPr lang="en-US" baseline="0" dirty="0" smtClean="0"/>
              <a:t>And 7 considerations for the design of future issue tracking and software development coordination tools.</a:t>
            </a:r>
          </a:p>
          <a:p>
            <a:endParaRPr lang="en-US" dirty="0"/>
          </a:p>
        </p:txBody>
      </p:sp>
      <p:sp>
        <p:nvSpPr>
          <p:cNvPr id="4" name="Slide Number Placeholder 3"/>
          <p:cNvSpPr>
            <a:spLocks noGrp="1"/>
          </p:cNvSpPr>
          <p:nvPr>
            <p:ph type="sldNum" sz="quarter" idx="10"/>
          </p:nvPr>
        </p:nvSpPr>
        <p:spPr/>
        <p:txBody>
          <a:bodyPr/>
          <a:lstStyle/>
          <a:p>
            <a:fld id="{A5BD7734-2CDC-4A5F-A0B7-4EC6E8A6F82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So, in closing…</a:t>
            </a:r>
          </a:p>
          <a:p>
            <a:endParaRPr lang="en-CA" sz="120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Small, collocated teams use issue trackers to support communication and collaboration both inside and outside their immediate teams </a:t>
            </a:r>
            <a:r>
              <a:rPr lang="en-US" sz="1200" b="1" i="1" dirty="0" smtClean="0"/>
              <a:t>despite</a:t>
            </a:r>
            <a:r>
              <a:rPr lang="en-US" sz="1200" dirty="0" smtClean="0"/>
              <a:t> these tools not being explicitly designed to do so.</a:t>
            </a:r>
            <a:endParaRPr lang="en-CA" sz="1200" kern="1200" baseline="0" dirty="0" smtClean="0">
              <a:solidFill>
                <a:schemeClr val="tx1"/>
              </a:solidFill>
              <a:latin typeface="+mn-lt"/>
              <a:ea typeface="+mn-ea"/>
              <a:cs typeface="+mn-cs"/>
            </a:endParaRP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So if people can accomplish all of the things they’re clearly accomplishing with tools that </a:t>
            </a:r>
            <a:r>
              <a:rPr lang="en-CA" sz="1200" i="1" kern="1200" baseline="0" dirty="0" smtClean="0">
                <a:solidFill>
                  <a:schemeClr val="tx1"/>
                </a:solidFill>
                <a:latin typeface="+mn-lt"/>
                <a:ea typeface="+mn-ea"/>
                <a:cs typeface="+mn-cs"/>
              </a:rPr>
              <a:t>aren’t</a:t>
            </a:r>
            <a:r>
              <a:rPr lang="en-CA" sz="1200" i="0" kern="1200" baseline="0" dirty="0" smtClean="0">
                <a:solidFill>
                  <a:schemeClr val="tx1"/>
                </a:solidFill>
                <a:latin typeface="+mn-lt"/>
                <a:ea typeface="+mn-ea"/>
                <a:cs typeface="+mn-cs"/>
              </a:rPr>
              <a:t> explicitly deigned to support their communication and collaboration, just imagine what they could accomplish if they were using tools that </a:t>
            </a:r>
            <a:r>
              <a:rPr lang="en-CA" sz="1200" i="1" kern="1200" baseline="0" dirty="0" smtClean="0">
                <a:solidFill>
                  <a:schemeClr val="tx1"/>
                </a:solidFill>
                <a:latin typeface="+mn-lt"/>
                <a:ea typeface="+mn-ea"/>
                <a:cs typeface="+mn-cs"/>
              </a:rPr>
              <a:t>did</a:t>
            </a:r>
            <a:r>
              <a:rPr lang="en-CA" sz="1200" i="0" kern="1200" baseline="0" dirty="0" smtClean="0">
                <a:solidFill>
                  <a:schemeClr val="tx1"/>
                </a:solidFill>
                <a:latin typeface="+mn-lt"/>
                <a:ea typeface="+mn-ea"/>
                <a:cs typeface="+mn-cs"/>
              </a:rPr>
              <a:t> support them.</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[pause]</a:t>
            </a:r>
          </a:p>
          <a:p>
            <a:endParaRPr lang="en-CA" sz="1200" kern="1200" baseline="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It’s not difficult to see how many of the roles and perspectives identified through our study might apply outside of the world of issue tracking. How do people coordinate over these types of tasks? Clearly this space is nuanced, and there are tensions in the communication patterns not being served by the toolsets that are currently being used to mitigate them.</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This clearly points toward a large body of potential future work to be explored, but also perhaps suggest that there might be an underlying theory to be uncovered that applies to group coordination over these types of tasks more generally.</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Thank you!</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5BD7734-2CDC-4A5F-A0B7-4EC6E8A6F82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228600" indent="-228600">
              <a:buAutoNum type="arabicPeriod"/>
            </a:pPr>
            <a:r>
              <a:rPr lang="en-CA" sz="1200" kern="1200" dirty="0" smtClean="0">
                <a:solidFill>
                  <a:schemeClr val="tx1"/>
                </a:solidFill>
                <a:latin typeface="+mn-lt"/>
                <a:ea typeface="+mn-ea"/>
                <a:cs typeface="+mn-cs"/>
              </a:rPr>
              <a:t>The issue tracker represents different things to different people. These small but significant distinctions should be acknowledged and exposed in the issue tracker through features catering to each of the stakeholder’s individual needs. Customizable, role-oriented interfaces that emphasize certain aspects of the tracker’s data while abstracting away others may provide a better fit for the multitude of stakeholders that make up the issue tracking system’s audience.</a:t>
            </a:r>
          </a:p>
          <a:p>
            <a:pPr marL="228600" indent="-228600">
              <a:buAutoNum type="arabicPeriod"/>
            </a:pPr>
            <a:endParaRPr lang="en-CA" sz="1200" kern="1200" dirty="0" smtClean="0">
              <a:solidFill>
                <a:schemeClr val="tx1"/>
              </a:solidFill>
              <a:latin typeface="+mn-lt"/>
              <a:ea typeface="+mn-ea"/>
              <a:cs typeface="+mn-cs"/>
            </a:endParaRPr>
          </a:p>
          <a:p>
            <a:pPr marL="228600" indent="-228600">
              <a:buAutoNum type="arabicPeriod"/>
            </a:pPr>
            <a:r>
              <a:rPr lang="en-CA" sz="1200" kern="1200" dirty="0" smtClean="0">
                <a:solidFill>
                  <a:schemeClr val="tx1"/>
                </a:solidFill>
                <a:latin typeface="+mn-lt"/>
                <a:ea typeface="+mn-ea"/>
                <a:cs typeface="+mn-cs"/>
              </a:rPr>
              <a:t>The starting point for a bug was not always a well-defined point in time and an issue’s visibility to others on the team could place an onus of completeness on the filer that may prevent them from filing an issue as soon as possible. Providing functionality for stakeholders to enter semi-private, lightweight “pre-bugs” may increase the number of bugs that eventually end up being recorded.</a:t>
            </a:r>
            <a:endParaRPr lang="en-US" sz="1200" kern="1200" dirty="0" smtClean="0">
              <a:solidFill>
                <a:schemeClr val="tx1"/>
              </a:solidFill>
              <a:latin typeface="+mn-lt"/>
              <a:ea typeface="+mn-ea"/>
              <a:cs typeface="+mn-cs"/>
            </a:endParaRPr>
          </a:p>
          <a:p>
            <a:pPr marL="228600" indent="-228600">
              <a:buAutoNum type="arabicPeriod"/>
            </a:pPr>
            <a:endParaRPr lang="en-US" sz="1200" kern="1200" dirty="0" smtClean="0">
              <a:solidFill>
                <a:schemeClr val="tx1"/>
              </a:solidFill>
              <a:latin typeface="+mn-lt"/>
              <a:ea typeface="+mn-ea"/>
              <a:cs typeface="+mn-cs"/>
            </a:endParaRPr>
          </a:p>
          <a:p>
            <a:pPr marL="228600" indent="-228600">
              <a:buAutoNum type="arabicPeriod"/>
            </a:pPr>
            <a:r>
              <a:rPr lang="en-CA" sz="1200" kern="1200" dirty="0" smtClean="0">
                <a:solidFill>
                  <a:schemeClr val="tx1"/>
                </a:solidFill>
                <a:latin typeface="+mn-lt"/>
                <a:ea typeface="+mn-ea"/>
                <a:cs typeface="+mn-cs"/>
              </a:rPr>
              <a:t>Providing lightweight tagging capabilities to issue tracking would likely help ease some of the tensions between wanting detailed fields associated with issues, and maintaining a simplified, hassle-free interface for creating cases. It would be important for these tags to leverage the issue tracker’s existing robust infrastructure for searching, sorting, and filtering issues.</a:t>
            </a:r>
            <a:endParaRPr lang="en-US" sz="1200" kern="1200" dirty="0" smtClean="0">
              <a:solidFill>
                <a:schemeClr val="tx1"/>
              </a:solidFill>
              <a:latin typeface="+mn-lt"/>
              <a:ea typeface="+mn-ea"/>
              <a:cs typeface="+mn-cs"/>
            </a:endParaRPr>
          </a:p>
          <a:p>
            <a:pPr marL="228600" indent="-228600">
              <a:buAutoNum type="arabicPeriod"/>
            </a:pPr>
            <a:endParaRPr lang="en-US" sz="1200" kern="1200" dirty="0" smtClean="0">
              <a:solidFill>
                <a:schemeClr val="tx1"/>
              </a:solidFill>
              <a:latin typeface="+mn-lt"/>
              <a:ea typeface="+mn-ea"/>
              <a:cs typeface="+mn-cs"/>
            </a:endParaRPr>
          </a:p>
          <a:p>
            <a:pPr marL="228600" indent="-228600">
              <a:buAutoNum type="arabicPeriod"/>
            </a:pPr>
            <a:r>
              <a:rPr lang="en-CA" sz="1200" kern="1200" dirty="0" smtClean="0">
                <a:solidFill>
                  <a:schemeClr val="tx1"/>
                </a:solidFill>
                <a:latin typeface="+mn-lt"/>
                <a:ea typeface="+mn-ea"/>
                <a:cs typeface="+mn-cs"/>
              </a:rPr>
              <a:t>Acknowledging the multitude of factors that compose an issue’s priority is important to serving the needs of its stakeholders. It may prove useful to present users of the issue tracker with a personal, persistent, and easily re-orderable list that is separated from those strictly ordered based on issue fields such as priority. Giving users the means to articulate their personal ordering of issues without explicitly affecting its priority may help them to better organize their day-to-day work.</a:t>
            </a:r>
            <a:endParaRPr lang="en-US" sz="1200" kern="1200" dirty="0" smtClean="0">
              <a:solidFill>
                <a:schemeClr val="tx1"/>
              </a:solidFill>
              <a:latin typeface="+mn-lt"/>
              <a:ea typeface="+mn-ea"/>
              <a:cs typeface="+mn-cs"/>
            </a:endParaRPr>
          </a:p>
          <a:p>
            <a:pPr marL="228600" indent="-228600">
              <a:buAutoNum type="arabicPeriod"/>
            </a:pPr>
            <a:endParaRPr lang="en-US" sz="1200" kern="1200" dirty="0" smtClean="0">
              <a:solidFill>
                <a:schemeClr val="tx1"/>
              </a:solidFill>
              <a:latin typeface="+mn-lt"/>
              <a:ea typeface="+mn-ea"/>
              <a:cs typeface="+mn-cs"/>
            </a:endParaRPr>
          </a:p>
          <a:p>
            <a:pPr marL="228600" indent="-228600">
              <a:buAutoNum type="arabicPeriod"/>
            </a:pPr>
            <a:r>
              <a:rPr lang="en-CA" sz="1200" kern="1200" dirty="0" smtClean="0">
                <a:solidFill>
                  <a:schemeClr val="tx1"/>
                </a:solidFill>
                <a:latin typeface="+mn-lt"/>
                <a:ea typeface="+mn-ea"/>
                <a:cs typeface="+mn-cs"/>
              </a:rPr>
              <a:t>Multiple levels of issue ownership exist throughout the software development team. By supporting this pattern in the issue tracker itself, stakeholders can eliminate their need to manually monitor issues that they still partially own.</a:t>
            </a:r>
            <a:endParaRPr lang="en-US" sz="1200" kern="1200" dirty="0" smtClean="0">
              <a:solidFill>
                <a:schemeClr val="tx1"/>
              </a:solidFill>
              <a:latin typeface="+mn-lt"/>
              <a:ea typeface="+mn-ea"/>
              <a:cs typeface="+mn-cs"/>
            </a:endParaRPr>
          </a:p>
          <a:p>
            <a:pPr marL="228600" indent="-228600">
              <a:buAutoNum type="arabicPeriod"/>
            </a:pPr>
            <a:endParaRPr lang="en-US" sz="1200" kern="1200" dirty="0" smtClean="0">
              <a:solidFill>
                <a:schemeClr val="tx1"/>
              </a:solidFill>
              <a:latin typeface="+mn-lt"/>
              <a:ea typeface="+mn-ea"/>
              <a:cs typeface="+mn-cs"/>
            </a:endParaRPr>
          </a:p>
          <a:p>
            <a:pPr marL="228600" indent="-228600">
              <a:buAutoNum type="arabicPeriod"/>
            </a:pPr>
            <a:r>
              <a:rPr lang="en-CA" sz="1200" kern="1200" dirty="0" smtClean="0">
                <a:solidFill>
                  <a:schemeClr val="tx1"/>
                </a:solidFill>
                <a:latin typeface="+mn-lt"/>
                <a:ea typeface="+mn-ea"/>
                <a:cs typeface="+mn-cs"/>
              </a:rPr>
              <a:t>Allowing for distinct facets of an issue (e.g., customer communication and its technical discussion) to be contained within a single entity while remaining easily distinguishable may also prove useful in acknowledging the multiple identities of certain issues.</a:t>
            </a:r>
            <a:endParaRPr lang="en-US" sz="1200" kern="1200" dirty="0" smtClean="0">
              <a:solidFill>
                <a:schemeClr val="tx1"/>
              </a:solidFill>
              <a:latin typeface="+mn-lt"/>
              <a:ea typeface="+mn-ea"/>
              <a:cs typeface="+mn-cs"/>
            </a:endParaRPr>
          </a:p>
          <a:p>
            <a:pPr marL="228600" indent="-228600">
              <a:buAutoNum type="arabicPeriod"/>
            </a:pPr>
            <a:endParaRPr lang="en-US" sz="1200" kern="1200" dirty="0" smtClean="0">
              <a:solidFill>
                <a:schemeClr val="tx1"/>
              </a:solidFill>
              <a:latin typeface="+mn-lt"/>
              <a:ea typeface="+mn-ea"/>
              <a:cs typeface="+mn-cs"/>
            </a:endParaRPr>
          </a:p>
          <a:p>
            <a:pPr marL="228600" indent="-228600">
              <a:buAutoNum type="arabicPeriod"/>
            </a:pPr>
            <a:r>
              <a:rPr lang="en-CA" sz="1200" kern="1200" dirty="0" smtClean="0">
                <a:solidFill>
                  <a:schemeClr val="tx1"/>
                </a:solidFill>
                <a:latin typeface="+mn-lt"/>
                <a:ea typeface="+mn-ea"/>
                <a:cs typeface="+mn-cs"/>
              </a:rPr>
              <a:t>Careful consideration of the multiple potential audiences for an issue and its attributes is necessary when developing external-facing interfaces and views. Graduation between fully-private and fully-public data may be needed and a clear distinction among these levels of privacy should be maintained in order to gain transparency without risking undue exposure of sensitive information.</a:t>
            </a:r>
          </a:p>
          <a:p>
            <a:pPr marL="228600" indent="-228600">
              <a:buAutoNum type="arabicPeriod"/>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5BD7734-2CDC-4A5F-A0B7-4EC6E8A6F823}"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So issue tracking,</a:t>
            </a:r>
            <a:r>
              <a:rPr lang="en-US" baseline="0" dirty="0" smtClean="0"/>
              <a:t> on the surface, is primarily about </a:t>
            </a:r>
            <a:r>
              <a:rPr lang="en-US" dirty="0" smtClean="0"/>
              <a:t>keeping track of bugs</a:t>
            </a:r>
            <a:r>
              <a:rPr lang="en-US" baseline="0" dirty="0" smtClean="0"/>
              <a:t>.</a:t>
            </a:r>
            <a:endParaRPr lang="en-US" dirty="0" smtClean="0"/>
          </a:p>
          <a:p>
            <a:endParaRPr lang="en-US" dirty="0" smtClean="0"/>
          </a:p>
          <a:p>
            <a:r>
              <a:rPr lang="en-US" dirty="0" smtClean="0"/>
              <a:t>[click] </a:t>
            </a:r>
            <a:r>
              <a:rPr lang="en-US" dirty="0" smtClean="0"/>
              <a:t>…so things</a:t>
            </a:r>
            <a:r>
              <a:rPr lang="en-US" baseline="0" dirty="0" smtClean="0"/>
              <a:t> </a:t>
            </a:r>
            <a:r>
              <a:rPr lang="en-US" baseline="0" dirty="0" smtClean="0"/>
              <a:t>like</a:t>
            </a:r>
            <a:r>
              <a:rPr lang="en-US" dirty="0" smtClean="0"/>
              <a:t> this, for example.</a:t>
            </a:r>
          </a:p>
          <a:p>
            <a:endParaRPr lang="en-US" dirty="0" smtClean="0"/>
          </a:p>
          <a:p>
            <a:r>
              <a:rPr lang="en-US" baseline="0" dirty="0" smtClean="0"/>
              <a:t>But once you click on that “Submit error report” button or someone explicitly goes to file a bug against a piece of software, they (and the development teams that work on these cases) are quickly met with interfaces that look like this.</a:t>
            </a:r>
          </a:p>
          <a:p>
            <a:endParaRPr lang="en-US" baseline="0" dirty="0" smtClean="0"/>
          </a:p>
          <a:p>
            <a:r>
              <a:rPr lang="en-US" baseline="0" dirty="0" smtClean="0"/>
              <a:t>[click]</a:t>
            </a:r>
          </a:p>
          <a:p>
            <a:endParaRPr lang="en-US" baseline="0" dirty="0" smtClean="0"/>
          </a:p>
          <a:p>
            <a:r>
              <a:rPr lang="en-US" baseline="0" dirty="0" smtClean="0"/>
              <a:t>And as you can see, these types of input entry forms illustrate just how largely issue trackers have been traditionally viewed as relatively simple databases. There are a bunch of fields of various types associated with every case that gets filed, and these all get stored in some big database for people to query against in various ways.</a:t>
            </a:r>
          </a:p>
          <a:p>
            <a:endParaRPr lang="en-US" baseline="0" dirty="0" smtClean="0"/>
          </a:p>
          <a:p>
            <a:r>
              <a:rPr lang="en-US" baseline="0" dirty="0" smtClean="0"/>
              <a:t>And that’s all fine and good, but the problem with this relatively simplistic view of issue tracking systems is that it glosses over an important (if not fundamental) aspect of their functionality; which is to serve as a communication and coordination tool that facilitates the </a:t>
            </a:r>
            <a:r>
              <a:rPr lang="en-US" i="1" baseline="0" dirty="0" smtClean="0"/>
              <a:t>process</a:t>
            </a:r>
            <a:r>
              <a:rPr lang="en-US" baseline="0" dirty="0" smtClean="0"/>
              <a:t> of developing software systems with other </a:t>
            </a:r>
            <a:r>
              <a:rPr lang="en-US" i="1" baseline="0" dirty="0" smtClean="0"/>
              <a:t>people</a:t>
            </a:r>
            <a:r>
              <a:rPr lang="en-US" baseline="0" dirty="0" smtClean="0"/>
              <a:t>.</a:t>
            </a:r>
          </a:p>
          <a:p>
            <a:endParaRPr lang="en-US" baseline="0" dirty="0" smtClean="0"/>
          </a:p>
          <a:p>
            <a:r>
              <a:rPr lang="en-US" baseline="0" dirty="0" smtClean="0"/>
              <a:t>As we can see, even in this relatively short example, the comment or description field of the cases that live in these systems very quickly becomes overloaded. There’s lots of back-and-forth of ownership, changes in priority, discussion of possible workarounds, etc. And what this helps illustrate, is our need to re-focus our examination of these systems in order to take into account the social dynamics that surround them.</a:t>
            </a:r>
          </a:p>
          <a:p>
            <a:endParaRPr lang="en-US" baseline="0" dirty="0" smtClean="0"/>
          </a:p>
          <a:p>
            <a:r>
              <a:rPr lang="en-US" baseline="0" dirty="0" smtClean="0"/>
              <a:t>Now what does the process of software development look like from the perspective of the issue tracker? …</a:t>
            </a:r>
          </a:p>
          <a:p>
            <a:endParaRPr lang="en-US" baseline="0" dirty="0" smtClean="0"/>
          </a:p>
        </p:txBody>
      </p:sp>
      <p:sp>
        <p:nvSpPr>
          <p:cNvPr id="4" name="Slide Number Placeholder 3"/>
          <p:cNvSpPr>
            <a:spLocks noGrp="1"/>
          </p:cNvSpPr>
          <p:nvPr>
            <p:ph type="sldNum" sz="quarter" idx="10"/>
          </p:nvPr>
        </p:nvSpPr>
        <p:spPr/>
        <p:txBody>
          <a:bodyPr/>
          <a:lstStyle/>
          <a:p>
            <a:fld id="{A5BD7734-2CDC-4A5F-A0B7-4EC6E8A6F82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Well, in an ideal world, it might look something like this state diagram. Once an</a:t>
            </a:r>
            <a:r>
              <a:rPr lang="en-US" baseline="0" dirty="0" smtClean="0"/>
              <a:t> issue has been created it enters an “open” state and then at some point it ideally follows the “resolve” transition to end up in a “closed” state. If it turns out the bug was not actually fixed, it can then follow the “reopen” transition to end up back in the “open” state.</a:t>
            </a:r>
          </a:p>
          <a:p>
            <a:endParaRPr lang="en-US" baseline="0" dirty="0" smtClean="0"/>
          </a:p>
          <a:p>
            <a:r>
              <a:rPr lang="en-US" baseline="0" dirty="0" smtClean="0"/>
              <a:t>…but in practice, the realities of software development quickly begin to rear their ugly heads.</a:t>
            </a:r>
          </a:p>
          <a:p>
            <a:endParaRPr lang="en-US" baseline="0" dirty="0" smtClean="0"/>
          </a:p>
          <a:p>
            <a:r>
              <a:rPr lang="en-US" baseline="0" dirty="0" smtClean="0"/>
              <a:t>[click]</a:t>
            </a:r>
          </a:p>
          <a:p>
            <a:endParaRPr lang="en-US" baseline="0" dirty="0" smtClean="0"/>
          </a:p>
          <a:p>
            <a:r>
              <a:rPr lang="en-US" baseline="0" dirty="0" smtClean="0"/>
              <a:t>How do we handle things like…duplicate cases or bugs we can't reproduce? And how do we make sure that the bugs we “fix” actually get tested by the QA team before we ship the next version of our software?</a:t>
            </a:r>
          </a:p>
          <a:p>
            <a:endParaRPr lang="en-US" baseline="0" dirty="0" smtClean="0"/>
          </a:p>
          <a:p>
            <a:r>
              <a:rPr lang="en-US" baseline="0" dirty="0" smtClean="0"/>
              <a:t>[click]</a:t>
            </a:r>
          </a:p>
          <a:p>
            <a:endParaRPr lang="en-US" baseline="0" dirty="0" smtClean="0"/>
          </a:p>
          <a:p>
            <a:r>
              <a:rPr lang="en-US" baseline="0" dirty="0" smtClean="0"/>
              <a:t>All of these things lead to issue tracking systems having much more flexible, but also much more complex workflows. So this is more like what’s going on in the real world, and even that isn’t what’s </a:t>
            </a:r>
            <a:r>
              <a:rPr lang="en-US" i="1" baseline="0" dirty="0" smtClean="0"/>
              <a:t>actually</a:t>
            </a:r>
            <a:r>
              <a:rPr lang="en-US" baseline="0" dirty="0" smtClean="0"/>
              <a:t> going on.</a:t>
            </a:r>
          </a:p>
          <a:p>
            <a:endParaRPr lang="en-US" dirty="0"/>
          </a:p>
        </p:txBody>
      </p:sp>
      <p:sp>
        <p:nvSpPr>
          <p:cNvPr id="4" name="Slide Number Placeholder 3"/>
          <p:cNvSpPr>
            <a:spLocks noGrp="1"/>
          </p:cNvSpPr>
          <p:nvPr>
            <p:ph type="sldNum" sz="quarter" idx="10"/>
          </p:nvPr>
        </p:nvSpPr>
        <p:spPr/>
        <p:txBody>
          <a:bodyPr/>
          <a:lstStyle/>
          <a:p>
            <a:fld id="{A5BD7734-2CDC-4A5F-A0B7-4EC6E8A6F82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Now,</a:t>
            </a:r>
            <a:r>
              <a:rPr lang="en-US" baseline="0" dirty="0" smtClean="0"/>
              <a:t> w</a:t>
            </a:r>
            <a:r>
              <a:rPr lang="en-US" dirty="0" smtClean="0"/>
              <a:t>hen</a:t>
            </a:r>
            <a:r>
              <a:rPr lang="en-US" baseline="0" dirty="0" smtClean="0"/>
              <a:t> we look at the related work, we see essentially two large categories or research. One that has explored the social aspects of software development in broader strokes, and another that has examined issue tracking systems specifically. The gap that our work helps to fill however, lies in the in-depth investigation of the communication and coordination dynamics surrounding issue tracking systems, and in our case, specifically within small, collocated teams.</a:t>
            </a:r>
          </a:p>
          <a:p>
            <a:endParaRPr lang="en-US" dirty="0"/>
          </a:p>
        </p:txBody>
      </p:sp>
      <p:sp>
        <p:nvSpPr>
          <p:cNvPr id="4" name="Slide Number Placeholder 3"/>
          <p:cNvSpPr>
            <a:spLocks noGrp="1"/>
          </p:cNvSpPr>
          <p:nvPr>
            <p:ph type="sldNum" sz="quarter" idx="10"/>
          </p:nvPr>
        </p:nvSpPr>
        <p:spPr/>
        <p:txBody>
          <a:bodyPr/>
          <a:lstStyle/>
          <a:p>
            <a:fld id="{A5BD7734-2CDC-4A5F-A0B7-4EC6E8A6F82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a:buNone/>
            </a:pPr>
            <a:r>
              <a:rPr lang="en-US" baseline="0" dirty="0" smtClean="0"/>
              <a:t>Other more recent work that has brought attention to this niche is that of </a:t>
            </a:r>
            <a:r>
              <a:rPr lang="en-US" baseline="0" dirty="0" err="1" smtClean="0"/>
              <a:t>Aranda</a:t>
            </a:r>
            <a:r>
              <a:rPr lang="en-US" baseline="0" dirty="0" smtClean="0"/>
              <a:t> &amp; </a:t>
            </a:r>
            <a:r>
              <a:rPr lang="en-US" baseline="0" dirty="0" err="1" smtClean="0"/>
              <a:t>Venolia</a:t>
            </a:r>
            <a:r>
              <a:rPr lang="en-US" baseline="0" dirty="0" smtClean="0"/>
              <a:t>, who say that…</a:t>
            </a:r>
          </a:p>
          <a:p>
            <a:pPr marL="228600" indent="-228600">
              <a:buNone/>
            </a:pPr>
            <a:endParaRPr lang="en-US" baseline="0" dirty="0" smtClean="0"/>
          </a:p>
          <a:p>
            <a:pPr marL="228600" indent="-228600">
              <a:buNone/>
            </a:pPr>
            <a:r>
              <a:rPr lang="en-US" baseline="0" dirty="0" smtClean="0"/>
              <a:t>[click]</a:t>
            </a:r>
          </a:p>
          <a:p>
            <a:pPr marL="228600" indent="-228600">
              <a:buNone/>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If we want to understand and improve coordination dynamics we need our bug histories to include the social, political, and otherwise tacit information that is also part of the bread and butter of software development. This is often subtle, not always apparent,</a:t>
            </a:r>
            <a:r>
              <a:rPr lang="en-US" sz="1200" baseline="0" dirty="0" smtClean="0"/>
              <a:t> </a:t>
            </a:r>
            <a:r>
              <a:rPr lang="en-US" sz="1200" dirty="0" smtClean="0"/>
              <a:t>and it must be read between the lines of the evidence collected.</a:t>
            </a:r>
            <a:endParaRPr lang="en-US" baseline="0" dirty="0" smtClean="0"/>
          </a:p>
          <a:p>
            <a:pPr marL="228600" indent="-228600">
              <a:buNone/>
            </a:pPr>
            <a:endParaRPr lang="en-US" baseline="0" dirty="0" smtClean="0"/>
          </a:p>
          <a:p>
            <a:pPr marL="0" indent="0">
              <a:buNone/>
            </a:pPr>
            <a:r>
              <a:rPr lang="en-US" baseline="0" dirty="0" smtClean="0"/>
              <a:t>And it was precisely these coordination dynamics we looked to explore, albeit with the added focus of specifically examining small, collocated teams. To better understand the coordination dynamics within these teams, we conducted a qualitative study…</a:t>
            </a:r>
          </a:p>
          <a:p>
            <a:pPr marL="228600" indent="-228600">
              <a:buNone/>
            </a:pPr>
            <a:endParaRPr lang="en-US" baseline="0" dirty="0" smtClean="0"/>
          </a:p>
        </p:txBody>
      </p:sp>
      <p:sp>
        <p:nvSpPr>
          <p:cNvPr id="4" name="Slide Number Placeholder 3"/>
          <p:cNvSpPr>
            <a:spLocks noGrp="1"/>
          </p:cNvSpPr>
          <p:nvPr>
            <p:ph type="sldNum" sz="quarter" idx="10"/>
          </p:nvPr>
        </p:nvSpPr>
        <p:spPr/>
        <p:txBody>
          <a:bodyPr/>
          <a:lstStyle/>
          <a:p>
            <a:fld id="{A5BD7734-2CDC-4A5F-A0B7-4EC6E8A6F82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designing our study, we decided</a:t>
            </a:r>
            <a:r>
              <a:rPr lang="en-US" baseline="0" dirty="0" smtClean="0"/>
              <a:t> to focus on small, collocated, *industrial* development teams. We targeted industrial teams because these teams ex</a:t>
            </a:r>
            <a:r>
              <a:rPr lang="en-US" dirty="0" smtClean="0"/>
              <a:t>hibit</a:t>
            </a:r>
            <a:r>
              <a:rPr lang="en-US" baseline="0" dirty="0" smtClean="0"/>
              <a:t> professional cultures whose processes and practices had been developed and refined over time. And “industrial” as we’re using it here, means teams that work directly on the production, or customization and maintenance of, a software product that is used by clients in a professional or commercial setting.</a:t>
            </a:r>
          </a:p>
          <a:p>
            <a:endParaRPr lang="en-US" baseline="0" dirty="0" smtClean="0"/>
          </a:p>
          <a:p>
            <a:r>
              <a:rPr lang="en-US" baseline="0" dirty="0" smtClean="0"/>
              <a:t>So, for example, this would include “IT staff” programmers at a university, but excludes laboratory settings such as researchers or students making prototype software as part of their research.</a:t>
            </a:r>
            <a:endParaRPr lang="en-US" dirty="0" smtClean="0"/>
          </a:p>
          <a:p>
            <a:endParaRPr lang="en-US" dirty="0" smtClean="0"/>
          </a:p>
          <a:p>
            <a:r>
              <a:rPr lang="en-US" dirty="0" smtClean="0"/>
              <a:t>We</a:t>
            </a:r>
            <a:r>
              <a:rPr lang="en-US" baseline="0" dirty="0" smtClean="0"/>
              <a:t> also decided to target 3 specific roles within the immediate development team due to their frequent, intimate interaction with the issue tracker: developers/dev leads, quality assurance personnel or testers, and project or product managers.</a:t>
            </a:r>
            <a:endParaRPr lang="en-US" dirty="0" smtClean="0"/>
          </a:p>
          <a:p>
            <a:endParaRPr lang="en-US" dirty="0" smtClean="0"/>
          </a:p>
          <a:p>
            <a:r>
              <a:rPr lang="en-US" dirty="0" smtClean="0"/>
              <a:t>Finally, we also wanted to sample at</a:t>
            </a:r>
            <a:r>
              <a:rPr lang="en-US" baseline="0" dirty="0" smtClean="0"/>
              <a:t> least some of the variety of tools being used in industrial settings for issue tracking purposes.</a:t>
            </a:r>
          </a:p>
          <a:p>
            <a:endParaRPr lang="en-US" dirty="0" smtClean="0"/>
          </a:p>
        </p:txBody>
      </p:sp>
      <p:sp>
        <p:nvSpPr>
          <p:cNvPr id="4" name="Slide Number Placeholder 3"/>
          <p:cNvSpPr>
            <a:spLocks noGrp="1"/>
          </p:cNvSpPr>
          <p:nvPr>
            <p:ph type="sldNum" sz="quarter" idx="10"/>
          </p:nvPr>
        </p:nvSpPr>
        <p:spPr/>
        <p:txBody>
          <a:bodyPr/>
          <a:lstStyle/>
          <a:p>
            <a:fld id="{A5BD7734-2CDC-4A5F-A0B7-4EC6E8A6F82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dirty="0" smtClean="0"/>
              <a:t>When we conducted our study, we ended</a:t>
            </a:r>
            <a:r>
              <a:rPr lang="en-US" sz="1200" baseline="0" dirty="0" smtClean="0"/>
              <a:t> up sampling 4 different tools (Microsoft </a:t>
            </a:r>
            <a:r>
              <a:rPr lang="en-US" sz="1200" baseline="0" dirty="0" err="1" smtClean="0"/>
              <a:t>Sharepoint</a:t>
            </a:r>
            <a:r>
              <a:rPr lang="en-US" sz="1200" baseline="0" dirty="0" smtClean="0"/>
              <a:t>, M</a:t>
            </a:r>
            <a:r>
              <a:rPr lang="en-US" sz="1200" dirty="0" smtClean="0"/>
              <a:t>icrosoft Excel,</a:t>
            </a:r>
            <a:r>
              <a:rPr lang="en-US" sz="1200" baseline="0" dirty="0" smtClean="0"/>
              <a:t> </a:t>
            </a:r>
            <a:r>
              <a:rPr lang="en-US" sz="1200" dirty="0" err="1" smtClean="0"/>
              <a:t>ExtraView</a:t>
            </a:r>
            <a:r>
              <a:rPr lang="en-US" sz="1200" dirty="0" smtClean="0"/>
              <a:t>,</a:t>
            </a:r>
            <a:r>
              <a:rPr lang="en-US" sz="1200" baseline="0" dirty="0" smtClean="0"/>
              <a:t> and </a:t>
            </a:r>
            <a:r>
              <a:rPr lang="en-US" sz="1200" dirty="0" err="1" smtClean="0"/>
              <a:t>FogBugz</a:t>
            </a:r>
            <a:r>
              <a:rPr lang="en-US" sz="1200" dirty="0" smtClean="0"/>
              <a:t>).</a:t>
            </a:r>
            <a:endParaRPr lang="en-US" sz="1200" baseline="0" dirty="0" smtClean="0"/>
          </a:p>
          <a:p>
            <a:pPr lvl="0"/>
            <a:endParaRPr lang="en-US" sz="1200" dirty="0" smtClean="0"/>
          </a:p>
          <a:p>
            <a:pPr lvl="0"/>
            <a:r>
              <a:rPr lang="en-US" sz="1200" dirty="0" smtClean="0"/>
              <a:t>We interviewed 15 participants spread across 4 different</a:t>
            </a:r>
            <a:r>
              <a:rPr lang="en-US" sz="1200" baseline="0" dirty="0" smtClean="0"/>
              <a:t> organizations: a team within a u</a:t>
            </a:r>
            <a:r>
              <a:rPr lang="en-US" sz="1200" dirty="0" smtClean="0"/>
              <a:t>niversity’s IT department, a</a:t>
            </a:r>
            <a:r>
              <a:rPr lang="en-US" sz="1200" baseline="0" dirty="0" smtClean="0"/>
              <a:t> product team within a gaming company, a commercial issue tracking system vendor, as well as a team writing the software that supported a hardware large display product. In total, we recorded over 21 hours of semi-structured interviews.</a:t>
            </a:r>
            <a:endParaRPr lang="en-US" dirty="0" smtClean="0"/>
          </a:p>
          <a:p>
            <a:endParaRPr lang="en-US" dirty="0" smtClean="0"/>
          </a:p>
          <a:p>
            <a:r>
              <a:rPr lang="en-US" dirty="0" smtClean="0"/>
              <a:t>[click]</a:t>
            </a:r>
          </a:p>
          <a:p>
            <a:endParaRPr lang="en-US" dirty="0" smtClean="0"/>
          </a:p>
          <a:p>
            <a:r>
              <a:rPr lang="en-US" dirty="0" smtClean="0"/>
              <a:t>Our analysis phase began by creating</a:t>
            </a:r>
            <a:r>
              <a:rPr lang="en-US" baseline="0" dirty="0" smtClean="0"/>
              <a:t> detailed…painstakingly detailed…transcripts of this interview data</a:t>
            </a:r>
            <a:r>
              <a:rPr lang="en-US" baseline="0" dirty="0" smtClean="0"/>
              <a:t>. </a:t>
            </a:r>
            <a:r>
              <a:rPr lang="en-US" sz="1200" kern="1200" dirty="0" smtClean="0">
                <a:solidFill>
                  <a:schemeClr val="tx1"/>
                </a:solidFill>
                <a:latin typeface="+mn-lt"/>
                <a:ea typeface="+mn-ea"/>
                <a:cs typeface="+mn-cs"/>
              </a:rPr>
              <a:t>I’m sure those of you that have done these know just what an incredible amount of work is involved here.</a:t>
            </a:r>
            <a:endParaRPr lang="en-US" baseline="0" dirty="0" smtClean="0"/>
          </a:p>
          <a:p>
            <a:endParaRPr lang="en-US" baseline="0" dirty="0" smtClean="0"/>
          </a:p>
          <a:p>
            <a:r>
              <a:rPr lang="en-US" baseline="0" dirty="0" smtClean="0"/>
              <a:t>[click]</a:t>
            </a:r>
            <a:endParaRPr lang="en-US" dirty="0" smtClean="0"/>
          </a:p>
          <a:p>
            <a:endParaRPr lang="en-US" dirty="0" smtClean="0"/>
          </a:p>
          <a:p>
            <a:r>
              <a:rPr lang="en-US" dirty="0" smtClean="0"/>
              <a:t>Once</a:t>
            </a:r>
            <a:r>
              <a:rPr lang="en-US" baseline="0" dirty="0" smtClean="0"/>
              <a:t> this was completed,</a:t>
            </a:r>
            <a:r>
              <a:rPr lang="en-US" dirty="0" smtClean="0"/>
              <a:t> we</a:t>
            </a:r>
            <a:r>
              <a:rPr lang="en-US" baseline="0" dirty="0" smtClean="0"/>
              <a:t> </a:t>
            </a:r>
            <a:r>
              <a:rPr lang="en-US" dirty="0" smtClean="0"/>
              <a:t>used an open coding technique</a:t>
            </a:r>
            <a:r>
              <a:rPr lang="en-US" baseline="0" dirty="0" smtClean="0"/>
              <a:t> where we generated concepts inductively from the data.</a:t>
            </a:r>
          </a:p>
          <a:p>
            <a:endParaRPr lang="en-US" baseline="0" dirty="0" smtClean="0"/>
          </a:p>
          <a:p>
            <a:r>
              <a:rPr lang="en-US" baseline="0" dirty="0" smtClean="0"/>
              <a:t>[click]</a:t>
            </a:r>
          </a:p>
          <a:p>
            <a:endParaRPr lang="en-US" baseline="0" dirty="0" smtClean="0"/>
          </a:p>
          <a:p>
            <a:r>
              <a:rPr lang="en-US" baseline="0" dirty="0" smtClean="0"/>
              <a:t>We then used affinity diagramming to group these terms as they bubbled up from the data.</a:t>
            </a:r>
          </a:p>
          <a:p>
            <a:endParaRPr lang="en-US" baseline="0" dirty="0" smtClean="0"/>
          </a:p>
          <a:p>
            <a:r>
              <a:rPr lang="en-US" baseline="0" dirty="0" smtClean="0"/>
              <a:t>[click]</a:t>
            </a:r>
          </a:p>
          <a:p>
            <a:endParaRPr lang="en-US" baseline="0" dirty="0" smtClean="0"/>
          </a:p>
          <a:p>
            <a:r>
              <a:rPr lang="en-US" baseline="0" dirty="0" smtClean="0"/>
              <a:t>And here you can see a close-up of one of the forming clusters that we later used to pull out representative quotes from the data and became one of the sub-sections of our paper…</a:t>
            </a:r>
          </a:p>
          <a:p>
            <a:endParaRPr lang="en-US" baseline="0" dirty="0" smtClean="0"/>
          </a:p>
          <a:p>
            <a:r>
              <a:rPr lang="en-US" baseline="0" dirty="0" smtClean="0"/>
              <a:t>[click]</a:t>
            </a:r>
          </a:p>
          <a:p>
            <a:endParaRPr lang="en-US" baseline="0" dirty="0" smtClean="0"/>
          </a:p>
          <a:p>
            <a:r>
              <a:rPr lang="en-US" baseline="0" dirty="0" smtClean="0"/>
              <a:t>Shades of Ownership: Yours, Mine, or Ours?</a:t>
            </a:r>
          </a:p>
          <a:p>
            <a:endParaRPr lang="en-US" dirty="0"/>
          </a:p>
        </p:txBody>
      </p:sp>
      <p:sp>
        <p:nvSpPr>
          <p:cNvPr id="4" name="Slide Number Placeholder 3"/>
          <p:cNvSpPr>
            <a:spLocks noGrp="1"/>
          </p:cNvSpPr>
          <p:nvPr>
            <p:ph type="sldNum" sz="quarter" idx="10"/>
          </p:nvPr>
        </p:nvSpPr>
        <p:spPr/>
        <p:txBody>
          <a:bodyPr/>
          <a:lstStyle/>
          <a:p>
            <a:fld id="{A5BD7734-2CDC-4A5F-A0B7-4EC6E8A6F82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Through our study</a:t>
            </a:r>
            <a:r>
              <a:rPr lang="en-US" baseline="0" dirty="0" smtClean="0"/>
              <a:t> and analysis we…</a:t>
            </a:r>
          </a:p>
          <a:p>
            <a:endParaRPr lang="en-US" baseline="0" dirty="0" smtClean="0"/>
          </a:p>
          <a:p>
            <a:pPr>
              <a:buFontTx/>
              <a:buChar char="-"/>
            </a:pPr>
            <a:r>
              <a:rPr lang="en-US" baseline="0" dirty="0" smtClean="0"/>
              <a:t>[click] Articulated 4 roles issue trackers played within our participant development teams</a:t>
            </a:r>
          </a:p>
          <a:p>
            <a:pPr>
              <a:buFontTx/>
              <a:buChar char="-"/>
            </a:pPr>
            <a:r>
              <a:rPr lang="en-US" baseline="0" dirty="0" smtClean="0"/>
              <a:t>[click] Described 6 areas related to issue tracking where team member perspectives differed</a:t>
            </a:r>
          </a:p>
          <a:p>
            <a:pPr>
              <a:buFontTx/>
              <a:buChar char="-"/>
            </a:pPr>
            <a:r>
              <a:rPr lang="en-US" baseline="0" dirty="0" smtClean="0"/>
              <a:t>[click] Identified 7 considerations for the design of issue tracking and software development coordination tools.</a:t>
            </a:r>
            <a:endParaRPr lang="en-US" baseline="0" dirty="0" smtClean="0"/>
          </a:p>
          <a:p>
            <a:endParaRPr lang="en-US" baseline="0" dirty="0" smtClean="0"/>
          </a:p>
          <a:p>
            <a:r>
              <a:rPr lang="en-US" baseline="0" dirty="0" smtClean="0"/>
              <a:t>Due to time </a:t>
            </a:r>
            <a:r>
              <a:rPr lang="en-US" baseline="0" dirty="0" smtClean="0"/>
              <a:t>constraints though, </a:t>
            </a:r>
            <a:r>
              <a:rPr lang="en-US" baseline="0" dirty="0" smtClean="0"/>
              <a:t>I will be deferring to the paper for the details of the design considerations.</a:t>
            </a:r>
          </a:p>
          <a:p>
            <a:endParaRPr lang="en-US" baseline="0" dirty="0" smtClean="0"/>
          </a:p>
        </p:txBody>
      </p:sp>
      <p:sp>
        <p:nvSpPr>
          <p:cNvPr id="4" name="Slide Number Placeholder 3"/>
          <p:cNvSpPr>
            <a:spLocks noGrp="1"/>
          </p:cNvSpPr>
          <p:nvPr>
            <p:ph type="sldNum" sz="quarter" idx="10"/>
          </p:nvPr>
        </p:nvSpPr>
        <p:spPr/>
        <p:txBody>
          <a:bodyPr/>
          <a:lstStyle/>
          <a:p>
            <a:fld id="{A5BD7734-2CDC-4A5F-A0B7-4EC6E8A6F82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1063625"/>
            <a:ext cx="5334000" cy="688975"/>
          </a:xfrm>
          <a:ln>
            <a:noFill/>
          </a:ln>
        </p:spPr>
        <p:txBody>
          <a:bodyPr/>
          <a:lstStyle>
            <a:lvl1pPr algn="l">
              <a:defRPr>
                <a:latin typeface="Cambria" pitchFamily="18" charset="0"/>
              </a:defRPr>
            </a:lvl1pPr>
          </a:lstStyle>
          <a:p>
            <a:r>
              <a:rPr lang="en-US" dirty="0" smtClean="0"/>
              <a:t>Click to edit Master title style</a:t>
            </a:r>
            <a:endParaRPr lang="en-US" dirty="0"/>
          </a:p>
        </p:txBody>
      </p:sp>
      <p:sp>
        <p:nvSpPr>
          <p:cNvPr id="4" name="Rectangle 8"/>
          <p:cNvSpPr/>
          <p:nvPr userDrawn="1"/>
        </p:nvSpPr>
        <p:spPr>
          <a:xfrm>
            <a:off x="2895600" y="838200"/>
            <a:ext cx="5334000" cy="76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9" name="Group 18"/>
          <p:cNvGrpSpPr/>
          <p:nvPr userDrawn="1"/>
        </p:nvGrpSpPr>
        <p:grpSpPr>
          <a:xfrm>
            <a:off x="2895600" y="1884363"/>
            <a:ext cx="5334000" cy="2617837"/>
            <a:chOff x="2895600" y="1884363"/>
            <a:chExt cx="5334000" cy="2617837"/>
          </a:xfrm>
        </p:grpSpPr>
        <p:pic>
          <p:nvPicPr>
            <p:cNvPr id="16" name="Picture 15" descr="meeting_bg1_cropped.jpg"/>
            <p:cNvPicPr>
              <a:picLocks noChangeAspect="1"/>
            </p:cNvPicPr>
            <p:nvPr userDrawn="1"/>
          </p:nvPicPr>
          <p:blipFill>
            <a:blip r:embed="rId2" cstate="print"/>
            <a:stretch>
              <a:fillRect/>
            </a:stretch>
          </p:blipFill>
          <p:spPr>
            <a:xfrm>
              <a:off x="2895600" y="1960260"/>
              <a:ext cx="5334000" cy="2475180"/>
            </a:xfrm>
            <a:prstGeom prst="rect">
              <a:avLst/>
            </a:prstGeom>
          </p:spPr>
        </p:pic>
        <p:sp>
          <p:nvSpPr>
            <p:cNvPr id="5" name="Rectangle 9"/>
            <p:cNvSpPr/>
            <p:nvPr userDrawn="1"/>
          </p:nvSpPr>
          <p:spPr>
            <a:xfrm>
              <a:off x="2895600" y="1884363"/>
              <a:ext cx="5334000" cy="76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2"/>
            <p:cNvSpPr/>
            <p:nvPr userDrawn="1"/>
          </p:nvSpPr>
          <p:spPr>
            <a:xfrm>
              <a:off x="2895600" y="4426000"/>
              <a:ext cx="5334000" cy="76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13"/>
            <p:cNvSpPr txBox="1"/>
            <p:nvPr userDrawn="1"/>
          </p:nvSpPr>
          <p:spPr>
            <a:xfrm>
              <a:off x="3810000" y="3103000"/>
              <a:ext cx="2133600" cy="1200329"/>
            </a:xfrm>
            <a:prstGeom prst="rect">
              <a:avLst/>
            </a:prstGeom>
            <a:noFill/>
          </p:spPr>
          <p:txBody>
            <a:bodyPr wrap="square">
              <a:spAutoFit/>
            </a:bodyPr>
            <a:lstStyle/>
            <a:p>
              <a:pPr fontAlgn="auto">
                <a:spcBef>
                  <a:spcPts val="0"/>
                </a:spcBef>
                <a:spcAft>
                  <a:spcPts val="0"/>
                </a:spcAft>
                <a:defRPr/>
              </a:pPr>
              <a:r>
                <a:rPr lang="en-US" dirty="0">
                  <a:solidFill>
                    <a:schemeClr val="bg1"/>
                  </a:solidFill>
                  <a:latin typeface="+mn-lt"/>
                </a:rPr>
                <a:t>Dane </a:t>
              </a:r>
              <a:r>
                <a:rPr lang="en-US" dirty="0" smtClean="0">
                  <a:solidFill>
                    <a:schemeClr val="bg1"/>
                  </a:solidFill>
                  <a:latin typeface="+mn-lt"/>
                </a:rPr>
                <a:t>Bertram,</a:t>
              </a:r>
            </a:p>
            <a:p>
              <a:pPr fontAlgn="auto">
                <a:spcBef>
                  <a:spcPts val="0"/>
                </a:spcBef>
                <a:spcAft>
                  <a:spcPts val="0"/>
                </a:spcAft>
                <a:defRPr/>
              </a:pPr>
              <a:r>
                <a:rPr lang="en-US" dirty="0" smtClean="0">
                  <a:solidFill>
                    <a:schemeClr val="bg1"/>
                  </a:solidFill>
                  <a:latin typeface="+mn-lt"/>
                </a:rPr>
                <a:t>Amy </a:t>
              </a:r>
              <a:r>
                <a:rPr lang="en-US" dirty="0" err="1" smtClean="0">
                  <a:solidFill>
                    <a:schemeClr val="bg1"/>
                  </a:solidFill>
                  <a:latin typeface="+mn-lt"/>
                </a:rPr>
                <a:t>Voida</a:t>
              </a:r>
              <a:r>
                <a:rPr lang="en-US" dirty="0" smtClean="0">
                  <a:solidFill>
                    <a:schemeClr val="bg1"/>
                  </a:solidFill>
                  <a:latin typeface="+mn-lt"/>
                </a:rPr>
                <a:t>,</a:t>
              </a:r>
            </a:p>
            <a:p>
              <a:pPr fontAlgn="auto">
                <a:spcBef>
                  <a:spcPts val="0"/>
                </a:spcBef>
                <a:spcAft>
                  <a:spcPts val="0"/>
                </a:spcAft>
                <a:defRPr/>
              </a:pPr>
              <a:r>
                <a:rPr lang="en-US" dirty="0" smtClean="0">
                  <a:solidFill>
                    <a:schemeClr val="bg1"/>
                  </a:solidFill>
                  <a:latin typeface="+mn-lt"/>
                </a:rPr>
                <a:t>Saul Greenberg, and</a:t>
              </a:r>
            </a:p>
            <a:p>
              <a:pPr fontAlgn="auto">
                <a:spcBef>
                  <a:spcPts val="0"/>
                </a:spcBef>
                <a:spcAft>
                  <a:spcPts val="0"/>
                </a:spcAft>
                <a:defRPr/>
              </a:pPr>
              <a:r>
                <a:rPr lang="en-US" dirty="0" smtClean="0">
                  <a:solidFill>
                    <a:schemeClr val="bg1"/>
                  </a:solidFill>
                  <a:latin typeface="+mn-lt"/>
                </a:rPr>
                <a:t>Robert Walker</a:t>
              </a:r>
              <a:endParaRPr lang="en-US" dirty="0">
                <a:solidFill>
                  <a:schemeClr val="bg1"/>
                </a:solidFill>
                <a:latin typeface="+mn-lt"/>
              </a:endParaRPr>
            </a:p>
          </p:txBody>
        </p:sp>
      </p:grpSp>
      <p:sp>
        <p:nvSpPr>
          <p:cNvPr id="3" name="Subtitle 2"/>
          <p:cNvSpPr>
            <a:spLocks noGrp="1"/>
          </p:cNvSpPr>
          <p:nvPr userDrawn="1">
            <p:ph type="subTitle" idx="1"/>
          </p:nvPr>
        </p:nvSpPr>
        <p:spPr>
          <a:xfrm>
            <a:off x="2895600" y="2113111"/>
            <a:ext cx="5334000" cy="457200"/>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10"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schemeClr val="tx1">
                    <a:lumMod val="50000"/>
                    <a:lumOff val="50000"/>
                  </a:schemeClr>
                </a:solidFill>
                <a:latin typeface="+mn-lt"/>
              </a:defRPr>
            </a:lvl1pPr>
          </a:lstStyle>
          <a:p>
            <a:pPr>
              <a:defRPr/>
            </a:pPr>
            <a:endParaRPr lang="en-US"/>
          </a:p>
        </p:txBody>
      </p:sp>
      <p:sp>
        <p:nvSpPr>
          <p:cNvPr id="11" name="Footer Placeholder 4"/>
          <p:cNvSpPr>
            <a:spLocks noGrp="1"/>
          </p:cNvSpPr>
          <p:nvPr>
            <p:ph type="ftr" sz="quarter" idx="11"/>
          </p:nvPr>
        </p:nvSpPr>
        <p:spPr/>
        <p:txBody>
          <a:bodyPr/>
          <a:lstStyle>
            <a:lvl1pPr>
              <a:defRPr>
                <a:solidFill>
                  <a:schemeClr val="tx1">
                    <a:lumMod val="50000"/>
                    <a:lumOff val="50000"/>
                  </a:schemeClr>
                </a:solidFill>
              </a:defRPr>
            </a:lvl1pPr>
          </a:lstStyle>
          <a:p>
            <a:pPr>
              <a:defRPr/>
            </a:pPr>
            <a:endParaRPr lang="en-US"/>
          </a:p>
        </p:txBody>
      </p:sp>
      <p:sp>
        <p:nvSpPr>
          <p:cNvPr id="12"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9"/>
          <p:cNvSpPr txBox="1"/>
          <p:nvPr userDrawn="1"/>
        </p:nvSpPr>
        <p:spPr>
          <a:xfrm>
            <a:off x="762000" y="6429375"/>
            <a:ext cx="1042988" cy="276225"/>
          </a:xfrm>
          <a:prstGeom prst="rect">
            <a:avLst/>
          </a:prstGeom>
          <a:noFill/>
        </p:spPr>
        <p:txBody>
          <a:bodyPr wrap="none">
            <a:spAutoFit/>
          </a:bodyPr>
          <a:lstStyle/>
          <a:p>
            <a:pPr fontAlgn="auto">
              <a:spcBef>
                <a:spcPts val="0"/>
              </a:spcBef>
              <a:spcAft>
                <a:spcPts val="0"/>
              </a:spcAft>
              <a:defRPr/>
            </a:pPr>
            <a:r>
              <a:rPr lang="en-US" sz="1200" dirty="0" err="1">
                <a:latin typeface="+mn-lt"/>
              </a:rPr>
              <a:t>dane.bertram</a:t>
            </a:r>
            <a:endParaRPr lang="en-US" sz="1200" dirty="0">
              <a:latin typeface="+mn-lt"/>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D6C72145-03A4-4995-9F89-591AD3033B61}" type="datetimeFigureOut">
              <a:rPr lang="en-US"/>
              <a:pPr>
                <a:defRPr/>
              </a:pPr>
              <a:t>2/9/2010</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D4BA37AD-F317-4ABC-BFA1-29A06C8AD70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5"/>
          <p:cNvSpPr txBox="1"/>
          <p:nvPr userDrawn="1"/>
        </p:nvSpPr>
        <p:spPr>
          <a:xfrm>
            <a:off x="762000" y="6429375"/>
            <a:ext cx="1042988" cy="276225"/>
          </a:xfrm>
          <a:prstGeom prst="rect">
            <a:avLst/>
          </a:prstGeom>
          <a:noFill/>
        </p:spPr>
        <p:txBody>
          <a:bodyPr wrap="none">
            <a:spAutoFit/>
          </a:bodyPr>
          <a:lstStyle/>
          <a:p>
            <a:pPr fontAlgn="auto">
              <a:spcBef>
                <a:spcPts val="0"/>
              </a:spcBef>
              <a:spcAft>
                <a:spcPts val="0"/>
              </a:spcAft>
              <a:defRPr/>
            </a:pPr>
            <a:r>
              <a:rPr lang="en-US" sz="1200" dirty="0" err="1">
                <a:latin typeface="+mn-lt"/>
              </a:rPr>
              <a:t>dane.bertram</a:t>
            </a:r>
            <a:endParaRPr lang="en-US" sz="1200" dirty="0">
              <a:latin typeface="+mn-lt"/>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AC2AB78C-F8CC-41AA-8B51-74E67EC4D06C}" type="datetimeFigureOut">
              <a:rPr lang="en-US"/>
              <a:pPr>
                <a:defRPr/>
              </a:pPr>
              <a:t>2/9/2010</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CC45F97B-B8F2-450B-8A0B-278FA04313E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4"/>
          <p:cNvSpPr txBox="1"/>
          <p:nvPr userDrawn="1"/>
        </p:nvSpPr>
        <p:spPr>
          <a:xfrm>
            <a:off x="762000" y="6429375"/>
            <a:ext cx="1042988" cy="276225"/>
          </a:xfrm>
          <a:prstGeom prst="rect">
            <a:avLst/>
          </a:prstGeom>
          <a:noFill/>
        </p:spPr>
        <p:txBody>
          <a:bodyPr wrap="none">
            <a:spAutoFit/>
          </a:bodyPr>
          <a:lstStyle/>
          <a:p>
            <a:pPr fontAlgn="auto">
              <a:spcBef>
                <a:spcPts val="0"/>
              </a:spcBef>
              <a:spcAft>
                <a:spcPts val="0"/>
              </a:spcAft>
              <a:defRPr/>
            </a:pPr>
            <a:r>
              <a:rPr lang="en-US" sz="1200" dirty="0" err="1">
                <a:latin typeface="+mn-lt"/>
              </a:rPr>
              <a:t>dane.bertram</a:t>
            </a:r>
            <a:endParaRPr lang="en-US" sz="1200" dirty="0">
              <a:latin typeface="+mn-lt"/>
            </a:endParaRPr>
          </a:p>
        </p:txBody>
      </p:sp>
      <p:sp>
        <p:nvSpPr>
          <p:cNvPr id="3"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BB3722F-2F85-4767-8BB9-545FF3616B18}" type="datetimeFigureOut">
              <a:rPr lang="en-US"/>
              <a:pPr>
                <a:defRPr/>
              </a:pPr>
              <a:t>2/9/2010</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896FAF75-0045-4D5E-A528-7D1129205A0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7"/>
          <p:cNvSpPr txBox="1"/>
          <p:nvPr userDrawn="1"/>
        </p:nvSpPr>
        <p:spPr>
          <a:xfrm>
            <a:off x="762000" y="6429375"/>
            <a:ext cx="1042988" cy="276225"/>
          </a:xfrm>
          <a:prstGeom prst="rect">
            <a:avLst/>
          </a:prstGeom>
          <a:noFill/>
        </p:spPr>
        <p:txBody>
          <a:bodyPr wrap="none">
            <a:spAutoFit/>
          </a:bodyPr>
          <a:lstStyle/>
          <a:p>
            <a:pPr fontAlgn="auto">
              <a:spcBef>
                <a:spcPts val="0"/>
              </a:spcBef>
              <a:spcAft>
                <a:spcPts val="0"/>
              </a:spcAft>
              <a:defRPr/>
            </a:pPr>
            <a:r>
              <a:rPr lang="en-US" sz="1200" dirty="0" err="1">
                <a:latin typeface="+mn-lt"/>
              </a:rPr>
              <a:t>dane.bertram</a:t>
            </a:r>
            <a:endParaRPr lang="en-US" sz="1200" dirty="0">
              <a:latin typeface="+mn-lt"/>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04054816-E613-49C2-9F4A-B8B82A81864C}" type="datetimeFigureOut">
              <a:rPr lang="en-US"/>
              <a:pPr>
                <a:defRPr/>
              </a:pPr>
              <a:t>2/9/2010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3F8EE3B6-0998-492D-9B9B-40626327AC1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7"/>
          <p:cNvSpPr txBox="1"/>
          <p:nvPr userDrawn="1"/>
        </p:nvSpPr>
        <p:spPr>
          <a:xfrm>
            <a:off x="762000" y="6429375"/>
            <a:ext cx="1042988" cy="276225"/>
          </a:xfrm>
          <a:prstGeom prst="rect">
            <a:avLst/>
          </a:prstGeom>
          <a:noFill/>
        </p:spPr>
        <p:txBody>
          <a:bodyPr wrap="none">
            <a:spAutoFit/>
          </a:bodyPr>
          <a:lstStyle/>
          <a:p>
            <a:pPr fontAlgn="auto">
              <a:spcBef>
                <a:spcPts val="0"/>
              </a:spcBef>
              <a:spcAft>
                <a:spcPts val="0"/>
              </a:spcAft>
              <a:defRPr/>
            </a:pPr>
            <a:r>
              <a:rPr lang="en-US" sz="1200" dirty="0" err="1">
                <a:latin typeface="+mn-lt"/>
              </a:rPr>
              <a:t>dane.bertram</a:t>
            </a:r>
            <a:endParaRPr lang="en-US" sz="1200" dirty="0">
              <a:latin typeface="+mn-lt"/>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5585115-0AB3-4586-A21B-303BCBCCB1EC}" type="datetimeFigureOut">
              <a:rPr lang="en-US"/>
              <a:pPr>
                <a:defRPr/>
              </a:pPr>
              <a:t>2/9/2010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5A0FC217-47D8-48DD-BFA8-ED9A4E1D6ED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TextBox 6"/>
          <p:cNvSpPr txBox="1"/>
          <p:nvPr userDrawn="1"/>
        </p:nvSpPr>
        <p:spPr>
          <a:xfrm>
            <a:off x="762000" y="6429375"/>
            <a:ext cx="1042988" cy="276225"/>
          </a:xfrm>
          <a:prstGeom prst="rect">
            <a:avLst/>
          </a:prstGeom>
          <a:noFill/>
        </p:spPr>
        <p:txBody>
          <a:bodyPr wrap="none">
            <a:spAutoFit/>
          </a:bodyPr>
          <a:lstStyle/>
          <a:p>
            <a:pPr fontAlgn="auto">
              <a:spcBef>
                <a:spcPts val="0"/>
              </a:spcBef>
              <a:spcAft>
                <a:spcPts val="0"/>
              </a:spcAft>
              <a:defRPr/>
            </a:pPr>
            <a:r>
              <a:rPr lang="en-US" sz="1200" dirty="0" err="1">
                <a:latin typeface="+mn-lt"/>
              </a:rPr>
              <a:t>dane.bertram</a:t>
            </a:r>
            <a:endParaRPr lang="en-US" sz="1200" dirty="0">
              <a:latin typeface="+mn-lt"/>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636268B1-C09A-4089-8B84-D21C8269B437}" type="datetimeFigureOut">
              <a:rPr lang="en-US"/>
              <a:pPr>
                <a:defRPr/>
              </a:pPr>
              <a:t>2/9/2010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E47AE5-3ACD-4E70-89F5-836945DE64A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TextBox 6"/>
          <p:cNvSpPr txBox="1"/>
          <p:nvPr userDrawn="1"/>
        </p:nvSpPr>
        <p:spPr>
          <a:xfrm>
            <a:off x="762000" y="6429375"/>
            <a:ext cx="1042988" cy="276225"/>
          </a:xfrm>
          <a:prstGeom prst="rect">
            <a:avLst/>
          </a:prstGeom>
          <a:noFill/>
        </p:spPr>
        <p:txBody>
          <a:bodyPr wrap="none">
            <a:spAutoFit/>
          </a:bodyPr>
          <a:lstStyle/>
          <a:p>
            <a:pPr fontAlgn="auto">
              <a:spcBef>
                <a:spcPts val="0"/>
              </a:spcBef>
              <a:spcAft>
                <a:spcPts val="0"/>
              </a:spcAft>
              <a:defRPr/>
            </a:pPr>
            <a:r>
              <a:rPr lang="en-US" sz="1200" dirty="0" err="1">
                <a:latin typeface="+mn-lt"/>
              </a:rPr>
              <a:t>dane.bertram</a:t>
            </a:r>
            <a:endParaRPr lang="en-US" sz="1200" dirty="0">
              <a:latin typeface="+mn-lt"/>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AE29701A-BB98-4D2D-A8EA-CA30A6255E0D}" type="datetimeFigureOut">
              <a:rPr lang="en-US"/>
              <a:pPr>
                <a:defRPr/>
              </a:pPr>
              <a:t>2/9/2010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5728583-058D-49D2-AB12-CAC0A6608AB5}"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1063625"/>
            <a:ext cx="5334000" cy="688975"/>
          </a:xfrm>
          <a:ln>
            <a:noFill/>
          </a:ln>
        </p:spPr>
        <p:txBody>
          <a:bodyPr/>
          <a:lstStyle>
            <a:lvl1pPr algn="l">
              <a:defRPr>
                <a:latin typeface="Cambria" pitchFamily="18" charset="0"/>
              </a:defRPr>
            </a:lvl1pPr>
          </a:lstStyle>
          <a:p>
            <a:r>
              <a:rPr lang="en-US" dirty="0" smtClean="0"/>
              <a:t>Click to edit Master title style</a:t>
            </a:r>
            <a:endParaRPr lang="en-US" dirty="0"/>
          </a:p>
        </p:txBody>
      </p:sp>
      <p:sp>
        <p:nvSpPr>
          <p:cNvPr id="4" name="Rectangle 8"/>
          <p:cNvSpPr/>
          <p:nvPr userDrawn="1"/>
        </p:nvSpPr>
        <p:spPr>
          <a:xfrm>
            <a:off x="2895600" y="838200"/>
            <a:ext cx="5334000" cy="76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18"/>
          <p:cNvGrpSpPr/>
          <p:nvPr userDrawn="1"/>
        </p:nvGrpSpPr>
        <p:grpSpPr>
          <a:xfrm>
            <a:off x="2895600" y="1884363"/>
            <a:ext cx="5334000" cy="2617837"/>
            <a:chOff x="2895600" y="1884363"/>
            <a:chExt cx="5334000" cy="2617837"/>
          </a:xfrm>
        </p:grpSpPr>
        <p:pic>
          <p:nvPicPr>
            <p:cNvPr id="16" name="Picture 15" descr="meeting_bg1_cropped.jpg"/>
            <p:cNvPicPr>
              <a:picLocks noChangeAspect="1"/>
            </p:cNvPicPr>
            <p:nvPr userDrawn="1"/>
          </p:nvPicPr>
          <p:blipFill>
            <a:blip r:embed="rId2" cstate="print"/>
            <a:stretch>
              <a:fillRect/>
            </a:stretch>
          </p:blipFill>
          <p:spPr>
            <a:xfrm>
              <a:off x="2895600" y="1960260"/>
              <a:ext cx="5334000" cy="2475180"/>
            </a:xfrm>
            <a:prstGeom prst="rect">
              <a:avLst/>
            </a:prstGeom>
          </p:spPr>
        </p:pic>
        <p:sp>
          <p:nvSpPr>
            <p:cNvPr id="5" name="Rectangle 9"/>
            <p:cNvSpPr/>
            <p:nvPr userDrawn="1"/>
          </p:nvSpPr>
          <p:spPr>
            <a:xfrm>
              <a:off x="2895600" y="1884363"/>
              <a:ext cx="5334000" cy="76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2"/>
            <p:cNvSpPr/>
            <p:nvPr userDrawn="1"/>
          </p:nvSpPr>
          <p:spPr>
            <a:xfrm>
              <a:off x="2895600" y="4426000"/>
              <a:ext cx="5334000" cy="76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13"/>
            <p:cNvSpPr txBox="1"/>
            <p:nvPr userDrawn="1"/>
          </p:nvSpPr>
          <p:spPr>
            <a:xfrm>
              <a:off x="3810000" y="3103000"/>
              <a:ext cx="2133600" cy="1200329"/>
            </a:xfrm>
            <a:prstGeom prst="rect">
              <a:avLst/>
            </a:prstGeom>
            <a:noFill/>
          </p:spPr>
          <p:txBody>
            <a:bodyPr wrap="square">
              <a:spAutoFit/>
            </a:bodyPr>
            <a:lstStyle/>
            <a:p>
              <a:pPr fontAlgn="auto">
                <a:spcBef>
                  <a:spcPts val="0"/>
                </a:spcBef>
                <a:spcAft>
                  <a:spcPts val="0"/>
                </a:spcAft>
                <a:defRPr/>
              </a:pPr>
              <a:r>
                <a:rPr lang="en-US" dirty="0">
                  <a:solidFill>
                    <a:schemeClr val="bg1"/>
                  </a:solidFill>
                  <a:latin typeface="+mn-lt"/>
                </a:rPr>
                <a:t>Dane </a:t>
              </a:r>
              <a:r>
                <a:rPr lang="en-US" dirty="0" smtClean="0">
                  <a:solidFill>
                    <a:schemeClr val="bg1"/>
                  </a:solidFill>
                  <a:latin typeface="+mn-lt"/>
                </a:rPr>
                <a:t>Bertram,</a:t>
              </a:r>
            </a:p>
            <a:p>
              <a:pPr fontAlgn="auto">
                <a:spcBef>
                  <a:spcPts val="0"/>
                </a:spcBef>
                <a:spcAft>
                  <a:spcPts val="0"/>
                </a:spcAft>
                <a:defRPr/>
              </a:pPr>
              <a:r>
                <a:rPr lang="en-US" dirty="0" smtClean="0">
                  <a:solidFill>
                    <a:schemeClr val="bg1"/>
                  </a:solidFill>
                  <a:latin typeface="+mn-lt"/>
                </a:rPr>
                <a:t>Amy </a:t>
              </a:r>
              <a:r>
                <a:rPr lang="en-US" dirty="0" err="1" smtClean="0">
                  <a:solidFill>
                    <a:schemeClr val="bg1"/>
                  </a:solidFill>
                  <a:latin typeface="+mn-lt"/>
                </a:rPr>
                <a:t>Voida</a:t>
              </a:r>
              <a:r>
                <a:rPr lang="en-US" dirty="0" smtClean="0">
                  <a:solidFill>
                    <a:schemeClr val="bg1"/>
                  </a:solidFill>
                  <a:latin typeface="+mn-lt"/>
                </a:rPr>
                <a:t>,</a:t>
              </a:r>
            </a:p>
            <a:p>
              <a:pPr fontAlgn="auto">
                <a:spcBef>
                  <a:spcPts val="0"/>
                </a:spcBef>
                <a:spcAft>
                  <a:spcPts val="0"/>
                </a:spcAft>
                <a:defRPr/>
              </a:pPr>
              <a:r>
                <a:rPr lang="en-US" dirty="0" smtClean="0">
                  <a:solidFill>
                    <a:schemeClr val="bg1"/>
                  </a:solidFill>
                  <a:latin typeface="+mn-lt"/>
                </a:rPr>
                <a:t>Saul Greenberg, and</a:t>
              </a:r>
            </a:p>
            <a:p>
              <a:pPr fontAlgn="auto">
                <a:spcBef>
                  <a:spcPts val="0"/>
                </a:spcBef>
                <a:spcAft>
                  <a:spcPts val="0"/>
                </a:spcAft>
                <a:defRPr/>
              </a:pPr>
              <a:r>
                <a:rPr lang="en-US" dirty="0" smtClean="0">
                  <a:solidFill>
                    <a:schemeClr val="bg1"/>
                  </a:solidFill>
                  <a:latin typeface="+mn-lt"/>
                </a:rPr>
                <a:t>Robert Walker</a:t>
              </a:r>
              <a:endParaRPr lang="en-US" dirty="0">
                <a:solidFill>
                  <a:schemeClr val="bg1"/>
                </a:solidFill>
                <a:latin typeface="+mn-lt"/>
              </a:endParaRPr>
            </a:p>
          </p:txBody>
        </p:sp>
      </p:grpSp>
      <p:sp>
        <p:nvSpPr>
          <p:cNvPr id="3" name="Subtitle 2"/>
          <p:cNvSpPr>
            <a:spLocks noGrp="1"/>
          </p:cNvSpPr>
          <p:nvPr userDrawn="1">
            <p:ph type="subTitle" idx="1"/>
          </p:nvPr>
        </p:nvSpPr>
        <p:spPr>
          <a:xfrm>
            <a:off x="2895600" y="2113111"/>
            <a:ext cx="5334000" cy="457200"/>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10"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schemeClr val="tx1">
                    <a:lumMod val="50000"/>
                    <a:lumOff val="50000"/>
                  </a:schemeClr>
                </a:solidFill>
                <a:latin typeface="+mn-lt"/>
              </a:defRPr>
            </a:lvl1pPr>
          </a:lstStyle>
          <a:p>
            <a:pPr>
              <a:defRPr/>
            </a:pPr>
            <a:endParaRPr lang="en-US"/>
          </a:p>
        </p:txBody>
      </p:sp>
      <p:sp>
        <p:nvSpPr>
          <p:cNvPr id="11" name="Footer Placeholder 4"/>
          <p:cNvSpPr>
            <a:spLocks noGrp="1"/>
          </p:cNvSpPr>
          <p:nvPr>
            <p:ph type="ftr" sz="quarter" idx="11"/>
          </p:nvPr>
        </p:nvSpPr>
        <p:spPr/>
        <p:txBody>
          <a:bodyPr/>
          <a:lstStyle>
            <a:lvl1pPr>
              <a:defRPr>
                <a:solidFill>
                  <a:schemeClr val="tx1">
                    <a:lumMod val="50000"/>
                    <a:lumOff val="50000"/>
                  </a:schemeClr>
                </a:solidFill>
              </a:defRPr>
            </a:lvl1pPr>
          </a:lstStyle>
          <a:p>
            <a:pPr>
              <a:defRPr/>
            </a:pPr>
            <a:endParaRPr lang="en-US"/>
          </a:p>
        </p:txBody>
      </p:sp>
      <p:sp>
        <p:nvSpPr>
          <p:cNvPr id="12"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6"/>
          <p:cNvSpPr txBox="1"/>
          <p:nvPr userDrawn="1"/>
        </p:nvSpPr>
        <p:spPr>
          <a:xfrm>
            <a:off x="762000" y="6429375"/>
            <a:ext cx="1042988" cy="276225"/>
          </a:xfrm>
          <a:prstGeom prst="rect">
            <a:avLst/>
          </a:prstGeom>
          <a:noFill/>
        </p:spPr>
        <p:txBody>
          <a:bodyPr wrap="none">
            <a:spAutoFit/>
          </a:bodyPr>
          <a:lstStyle/>
          <a:p>
            <a:pPr fontAlgn="auto">
              <a:spcBef>
                <a:spcPts val="0"/>
              </a:spcBef>
              <a:spcAft>
                <a:spcPts val="0"/>
              </a:spcAft>
              <a:defRPr/>
            </a:pPr>
            <a:r>
              <a:rPr lang="en-US" sz="1200" dirty="0" err="1">
                <a:latin typeface="+mn-lt"/>
              </a:rPr>
              <a:t>dane.bertram</a:t>
            </a:r>
            <a:endParaRPr lang="en-US" sz="1200" dirty="0">
              <a:latin typeface="+mn-lt"/>
            </a:endParaRPr>
          </a:p>
        </p:txBody>
      </p:sp>
      <p:sp>
        <p:nvSpPr>
          <p:cNvPr id="5" name="TextBox 7"/>
          <p:cNvSpPr txBox="1"/>
          <p:nvPr userDrawn="1"/>
        </p:nvSpPr>
        <p:spPr>
          <a:xfrm>
            <a:off x="3124200" y="6400800"/>
            <a:ext cx="2895600" cy="276999"/>
          </a:xfrm>
          <a:prstGeom prst="rect">
            <a:avLst/>
          </a:prstGeom>
          <a:noFill/>
        </p:spPr>
        <p:txBody>
          <a:bodyPr>
            <a:spAutoFit/>
          </a:bodyPr>
          <a:lstStyle/>
          <a:p>
            <a:pPr algn="ctr" fontAlgn="auto">
              <a:spcBef>
                <a:spcPts val="0"/>
              </a:spcBef>
              <a:spcAft>
                <a:spcPts val="0"/>
              </a:spcAft>
              <a:defRPr/>
            </a:pPr>
            <a:r>
              <a:rPr lang="en-US" sz="1200" dirty="0" smtClean="0">
                <a:latin typeface="+mn-lt"/>
              </a:rPr>
              <a:t>The Social Nature of Issue Tracking</a:t>
            </a:r>
            <a:endParaRPr lang="en-US" sz="1200" dirty="0">
              <a:latin typeface="+mn-lt"/>
            </a:endParaRPr>
          </a:p>
        </p:txBody>
      </p:sp>
      <p:sp>
        <p:nvSpPr>
          <p:cNvPr id="6" name="TextBox 8"/>
          <p:cNvSpPr txBox="1"/>
          <p:nvPr userDrawn="1"/>
        </p:nvSpPr>
        <p:spPr>
          <a:xfrm>
            <a:off x="6553200" y="6400800"/>
            <a:ext cx="2133600" cy="276225"/>
          </a:xfrm>
          <a:prstGeom prst="rect">
            <a:avLst/>
          </a:prstGeom>
          <a:noFill/>
        </p:spPr>
        <p:txBody>
          <a:bodyPr>
            <a:spAutoFit/>
          </a:bodyPr>
          <a:lstStyle/>
          <a:p>
            <a:pPr algn="r" fontAlgn="auto">
              <a:spcBef>
                <a:spcPts val="0"/>
              </a:spcBef>
              <a:spcAft>
                <a:spcPts val="0"/>
              </a:spcAft>
              <a:defRPr/>
            </a:pPr>
            <a:fld id="{680BB149-38EF-4BDB-9B17-5AEC7D0FCF78}" type="datetime4">
              <a:rPr lang="en-US" sz="1200">
                <a:latin typeface="+mn-lt"/>
              </a:rPr>
              <a:pPr algn="r" fontAlgn="auto">
                <a:spcBef>
                  <a:spcPts val="0"/>
                </a:spcBef>
                <a:spcAft>
                  <a:spcPts val="0"/>
                </a:spcAft>
                <a:defRPr/>
              </a:pPr>
              <a:t>February 9, 2010</a:t>
            </a:fld>
            <a:endParaRPr lang="en-US" sz="1200" dirty="0">
              <a:latin typeface="+mn-lt"/>
            </a:endParaRPr>
          </a:p>
        </p:txBody>
      </p:sp>
      <p:sp>
        <p:nvSpPr>
          <p:cNvPr id="7" name="Rectangle 9"/>
          <p:cNvSpPr/>
          <p:nvPr userDrawn="1"/>
        </p:nvSpPr>
        <p:spPr>
          <a:xfrm>
            <a:off x="457200" y="1030288"/>
            <a:ext cx="8229600" cy="3651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274638"/>
            <a:ext cx="8229600" cy="792162"/>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Font typeface="Calibri" pitchFamily="34" charset="0"/>
              <a:buChar char="»"/>
              <a:defRPr/>
            </a:lvl1pPr>
            <a:lvl2pPr>
              <a:buFont typeface="Arial" pitchFamily="34" charset="0"/>
              <a:buChar char="•"/>
              <a:defRPr/>
            </a:lvl2pPr>
            <a:lvl3pPr>
              <a:buFont typeface="Calibri" pitchFamily="34" charset="0"/>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15"/>
          <p:cNvSpPr>
            <a:spLocks noChangeArrowheads="1"/>
          </p:cNvSpPr>
          <p:nvPr userDrawn="1"/>
        </p:nvSpPr>
        <p:spPr bwMode="auto">
          <a:xfrm rot="5400000">
            <a:off x="7117557" y="30955"/>
            <a:ext cx="457200" cy="1614489"/>
          </a:xfrm>
          <a:prstGeom prst="rect">
            <a:avLst/>
          </a:prstGeom>
          <a:gradFill rotWithShape="1">
            <a:gsLst>
              <a:gs pos="0">
                <a:srgbClr val="FCD5B5"/>
              </a:gs>
              <a:gs pos="75000">
                <a:srgbClr val="FCD5B5"/>
              </a:gs>
              <a:gs pos="100000">
                <a:srgbClr val="FFFFFF"/>
              </a:gs>
            </a:gsLst>
            <a:lin ang="16200000" scaled="1"/>
          </a:gradFill>
          <a:ln w="25400" algn="ctr">
            <a:noFill/>
            <a:miter lim="800000"/>
            <a:headEnd/>
            <a:tailEnd/>
          </a:ln>
        </p:spPr>
        <p:txBody>
          <a:bodyPr rot="10800000" vert="eaVert" anchor="ctr"/>
          <a:lstStyle/>
          <a:p>
            <a:pPr algn="ctr" fontAlgn="auto">
              <a:spcBef>
                <a:spcPts val="0"/>
              </a:spcBef>
              <a:spcAft>
                <a:spcPts val="0"/>
              </a:spcAft>
              <a:defRPr/>
            </a:pPr>
            <a:endParaRPr lang="en-US">
              <a:solidFill>
                <a:schemeClr val="lt1"/>
              </a:solidFill>
              <a:latin typeface="+mn-lt"/>
            </a:endParaRPr>
          </a:p>
        </p:txBody>
      </p:sp>
      <p:sp>
        <p:nvSpPr>
          <p:cNvPr id="5" name="Rectangle 12"/>
          <p:cNvSpPr/>
          <p:nvPr userDrawn="1"/>
        </p:nvSpPr>
        <p:spPr>
          <a:xfrm>
            <a:off x="6319838" y="76200"/>
            <a:ext cx="457200" cy="990600"/>
          </a:xfrm>
          <a:prstGeom prst="rect">
            <a:avLst/>
          </a:prstGeom>
          <a:gradFill>
            <a:gsLst>
              <a:gs pos="0">
                <a:schemeClr val="accent6">
                  <a:lumMod val="40000"/>
                  <a:lumOff val="60000"/>
                </a:schemeClr>
              </a:gs>
              <a:gs pos="75000">
                <a:schemeClr val="accent6">
                  <a:lumMod val="40000"/>
                  <a:lumOff val="60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6"/>
          <p:cNvSpPr txBox="1"/>
          <p:nvPr userDrawn="1"/>
        </p:nvSpPr>
        <p:spPr>
          <a:xfrm>
            <a:off x="762000" y="6429375"/>
            <a:ext cx="1042988" cy="276225"/>
          </a:xfrm>
          <a:prstGeom prst="rect">
            <a:avLst/>
          </a:prstGeom>
          <a:noFill/>
        </p:spPr>
        <p:txBody>
          <a:bodyPr wrap="none">
            <a:spAutoFit/>
          </a:bodyPr>
          <a:lstStyle/>
          <a:p>
            <a:pPr fontAlgn="auto">
              <a:spcBef>
                <a:spcPts val="0"/>
              </a:spcBef>
              <a:spcAft>
                <a:spcPts val="0"/>
              </a:spcAft>
              <a:defRPr/>
            </a:pPr>
            <a:r>
              <a:rPr lang="en-US" sz="1200" dirty="0" err="1">
                <a:latin typeface="+mn-lt"/>
              </a:rPr>
              <a:t>dane.bertram</a:t>
            </a:r>
            <a:endParaRPr lang="en-US" sz="1200" dirty="0">
              <a:latin typeface="+mn-lt"/>
            </a:endParaRPr>
          </a:p>
        </p:txBody>
      </p:sp>
      <p:sp>
        <p:nvSpPr>
          <p:cNvPr id="7" name="TextBox 7"/>
          <p:cNvSpPr txBox="1"/>
          <p:nvPr userDrawn="1"/>
        </p:nvSpPr>
        <p:spPr>
          <a:xfrm>
            <a:off x="3124200" y="6400800"/>
            <a:ext cx="2895600" cy="276225"/>
          </a:xfrm>
          <a:prstGeom prst="rect">
            <a:avLst/>
          </a:prstGeom>
          <a:noFill/>
        </p:spPr>
        <p:txBody>
          <a:bodyPr>
            <a:spAutoFit/>
          </a:bodyPr>
          <a:lstStyle/>
          <a:p>
            <a:pPr algn="ctr" fontAlgn="auto">
              <a:spcBef>
                <a:spcPts val="0"/>
              </a:spcBef>
              <a:spcAft>
                <a:spcPts val="0"/>
              </a:spcAft>
              <a:defRPr/>
            </a:pPr>
            <a:r>
              <a:rPr lang="en-US" sz="1200" dirty="0" smtClean="0">
                <a:latin typeface="+mn-lt"/>
              </a:rPr>
              <a:t>The Social Nature of Issue Tracking</a:t>
            </a:r>
            <a:endParaRPr lang="en-US" sz="1200" dirty="0">
              <a:latin typeface="+mn-lt"/>
            </a:endParaRPr>
          </a:p>
        </p:txBody>
      </p:sp>
      <p:sp>
        <p:nvSpPr>
          <p:cNvPr id="8" name="TextBox 8"/>
          <p:cNvSpPr txBox="1"/>
          <p:nvPr userDrawn="1"/>
        </p:nvSpPr>
        <p:spPr>
          <a:xfrm>
            <a:off x="6553200" y="6400800"/>
            <a:ext cx="2133600" cy="276225"/>
          </a:xfrm>
          <a:prstGeom prst="rect">
            <a:avLst/>
          </a:prstGeom>
          <a:noFill/>
        </p:spPr>
        <p:txBody>
          <a:bodyPr>
            <a:spAutoFit/>
          </a:bodyPr>
          <a:lstStyle/>
          <a:p>
            <a:pPr algn="r" fontAlgn="auto">
              <a:spcBef>
                <a:spcPts val="0"/>
              </a:spcBef>
              <a:spcAft>
                <a:spcPts val="0"/>
              </a:spcAft>
              <a:defRPr/>
            </a:pPr>
            <a:fld id="{680BB149-38EF-4BDB-9B17-5AEC7D0FCF78}" type="datetime4">
              <a:rPr lang="en-US" sz="1200">
                <a:latin typeface="+mn-lt"/>
              </a:rPr>
              <a:pPr algn="r" fontAlgn="auto">
                <a:spcBef>
                  <a:spcPts val="0"/>
                </a:spcBef>
                <a:spcAft>
                  <a:spcPts val="0"/>
                </a:spcAft>
                <a:defRPr/>
              </a:pPr>
              <a:t>February 9, 2010</a:t>
            </a:fld>
            <a:endParaRPr lang="en-US" sz="1200" dirty="0">
              <a:latin typeface="+mn-lt"/>
            </a:endParaRPr>
          </a:p>
        </p:txBody>
      </p:sp>
      <p:sp>
        <p:nvSpPr>
          <p:cNvPr id="9" name="Rectangle 9"/>
          <p:cNvSpPr/>
          <p:nvPr userDrawn="1"/>
        </p:nvSpPr>
        <p:spPr>
          <a:xfrm>
            <a:off x="457200" y="1030288"/>
            <a:ext cx="8229600" cy="3651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10" descr="scale_header.gif"/>
          <p:cNvPicPr>
            <a:picLocks noChangeAspect="1"/>
          </p:cNvPicPr>
          <p:nvPr userDrawn="1"/>
        </p:nvPicPr>
        <p:blipFill>
          <a:blip r:embed="rId2" cstate="print"/>
          <a:srcRect/>
          <a:stretch>
            <a:fillRect/>
          </a:stretch>
        </p:blipFill>
        <p:spPr bwMode="auto">
          <a:xfrm>
            <a:off x="6400800" y="279400"/>
            <a:ext cx="2209800" cy="296863"/>
          </a:xfrm>
          <a:prstGeom prst="rect">
            <a:avLst/>
          </a:prstGeom>
          <a:noFill/>
          <a:ln w="9525">
            <a:noFill/>
            <a:miter lim="800000"/>
            <a:headEnd/>
            <a:tailEnd/>
          </a:ln>
        </p:spPr>
      </p:pic>
      <p:sp>
        <p:nvSpPr>
          <p:cNvPr id="11" name="TextBox 13"/>
          <p:cNvSpPr txBox="1"/>
          <p:nvPr userDrawn="1"/>
        </p:nvSpPr>
        <p:spPr>
          <a:xfrm>
            <a:off x="6310313" y="627063"/>
            <a:ext cx="1602298" cy="369332"/>
          </a:xfrm>
          <a:prstGeom prst="rect">
            <a:avLst/>
          </a:prstGeom>
          <a:noFill/>
        </p:spPr>
        <p:txBody>
          <a:bodyPr wrap="none">
            <a:spAutoFit/>
          </a:bodyPr>
          <a:lstStyle/>
          <a:p>
            <a:pPr fontAlgn="auto">
              <a:spcBef>
                <a:spcPts val="0"/>
              </a:spcBef>
              <a:spcAft>
                <a:spcPts val="0"/>
              </a:spcAft>
              <a:defRPr/>
            </a:pPr>
            <a:r>
              <a:rPr lang="en-US" dirty="0">
                <a:latin typeface="+mn-lt"/>
              </a:rPr>
              <a:t>{ </a:t>
            </a:r>
            <a:r>
              <a:rPr lang="en-US" dirty="0" smtClean="0">
                <a:latin typeface="+mn-lt"/>
              </a:rPr>
              <a:t>Introduction </a:t>
            </a:r>
            <a:r>
              <a:rPr lang="en-US" dirty="0">
                <a:latin typeface="+mn-lt"/>
              </a:rPr>
              <a:t>}</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15"/>
          <p:cNvSpPr>
            <a:spLocks noChangeArrowheads="1"/>
          </p:cNvSpPr>
          <p:nvPr userDrawn="1"/>
        </p:nvSpPr>
        <p:spPr bwMode="auto">
          <a:xfrm rot="5400000">
            <a:off x="7436644" y="45244"/>
            <a:ext cx="457200" cy="1585912"/>
          </a:xfrm>
          <a:prstGeom prst="rect">
            <a:avLst/>
          </a:prstGeom>
          <a:gradFill rotWithShape="1">
            <a:gsLst>
              <a:gs pos="0">
                <a:srgbClr val="D7E4BD"/>
              </a:gs>
              <a:gs pos="75000">
                <a:srgbClr val="D7E4BD"/>
              </a:gs>
              <a:gs pos="100000">
                <a:srgbClr val="FFFFFF"/>
              </a:gs>
            </a:gsLst>
            <a:lin ang="16200000" scaled="1"/>
          </a:gradFill>
          <a:ln w="25400" algn="ctr">
            <a:noFill/>
            <a:miter lim="800000"/>
            <a:headEnd/>
            <a:tailEnd/>
          </a:ln>
        </p:spPr>
        <p:txBody>
          <a:bodyPr rot="10800000" vert="eaVert" anchor="ctr"/>
          <a:lstStyle/>
          <a:p>
            <a:pPr algn="ctr" fontAlgn="auto">
              <a:spcBef>
                <a:spcPts val="0"/>
              </a:spcBef>
              <a:spcAft>
                <a:spcPts val="0"/>
              </a:spcAft>
              <a:defRPr/>
            </a:pPr>
            <a:endParaRPr lang="en-US">
              <a:solidFill>
                <a:schemeClr val="lt1"/>
              </a:solidFill>
              <a:latin typeface="+mn-lt"/>
            </a:endParaRPr>
          </a:p>
        </p:txBody>
      </p:sp>
      <p:sp>
        <p:nvSpPr>
          <p:cNvPr id="5" name="Rectangle 12"/>
          <p:cNvSpPr/>
          <p:nvPr userDrawn="1"/>
        </p:nvSpPr>
        <p:spPr>
          <a:xfrm>
            <a:off x="6799263" y="76200"/>
            <a:ext cx="457200" cy="990600"/>
          </a:xfrm>
          <a:prstGeom prst="rect">
            <a:avLst/>
          </a:prstGeom>
          <a:gradFill>
            <a:gsLst>
              <a:gs pos="0">
                <a:schemeClr val="accent3">
                  <a:lumMod val="40000"/>
                  <a:lumOff val="60000"/>
                </a:schemeClr>
              </a:gs>
              <a:gs pos="75000">
                <a:schemeClr val="accent3">
                  <a:lumMod val="40000"/>
                  <a:lumOff val="60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6"/>
          <p:cNvSpPr txBox="1"/>
          <p:nvPr userDrawn="1"/>
        </p:nvSpPr>
        <p:spPr>
          <a:xfrm>
            <a:off x="762000" y="6429375"/>
            <a:ext cx="1042988" cy="276225"/>
          </a:xfrm>
          <a:prstGeom prst="rect">
            <a:avLst/>
          </a:prstGeom>
          <a:noFill/>
        </p:spPr>
        <p:txBody>
          <a:bodyPr wrap="none">
            <a:spAutoFit/>
          </a:bodyPr>
          <a:lstStyle/>
          <a:p>
            <a:pPr fontAlgn="auto">
              <a:spcBef>
                <a:spcPts val="0"/>
              </a:spcBef>
              <a:spcAft>
                <a:spcPts val="0"/>
              </a:spcAft>
              <a:defRPr/>
            </a:pPr>
            <a:r>
              <a:rPr lang="en-US" sz="1200" dirty="0" err="1">
                <a:latin typeface="+mn-lt"/>
              </a:rPr>
              <a:t>dane.bertram</a:t>
            </a:r>
            <a:endParaRPr lang="en-US" sz="1200" dirty="0">
              <a:latin typeface="+mn-lt"/>
            </a:endParaRPr>
          </a:p>
        </p:txBody>
      </p:sp>
      <p:sp>
        <p:nvSpPr>
          <p:cNvPr id="7" name="TextBox 7"/>
          <p:cNvSpPr txBox="1"/>
          <p:nvPr userDrawn="1"/>
        </p:nvSpPr>
        <p:spPr>
          <a:xfrm>
            <a:off x="3124200" y="6400800"/>
            <a:ext cx="2895600" cy="276999"/>
          </a:xfrm>
          <a:prstGeom prst="rect">
            <a:avLst/>
          </a:prstGeom>
          <a:noFill/>
        </p:spPr>
        <p:txBody>
          <a:bodyPr>
            <a:spAutoFit/>
          </a:bodyPr>
          <a:lstStyle/>
          <a:p>
            <a:pPr algn="ctr" fontAlgn="auto">
              <a:spcBef>
                <a:spcPts val="0"/>
              </a:spcBef>
              <a:spcAft>
                <a:spcPts val="0"/>
              </a:spcAft>
              <a:defRPr/>
            </a:pPr>
            <a:r>
              <a:rPr lang="en-US" sz="1200" dirty="0" smtClean="0">
                <a:latin typeface="+mn-lt"/>
              </a:rPr>
              <a:t>The Social Nature of Issue Tracking</a:t>
            </a:r>
          </a:p>
        </p:txBody>
      </p:sp>
      <p:sp>
        <p:nvSpPr>
          <p:cNvPr id="8" name="TextBox 8"/>
          <p:cNvSpPr txBox="1"/>
          <p:nvPr userDrawn="1"/>
        </p:nvSpPr>
        <p:spPr>
          <a:xfrm>
            <a:off x="6553200" y="6400800"/>
            <a:ext cx="2133600" cy="276225"/>
          </a:xfrm>
          <a:prstGeom prst="rect">
            <a:avLst/>
          </a:prstGeom>
          <a:noFill/>
        </p:spPr>
        <p:txBody>
          <a:bodyPr>
            <a:spAutoFit/>
          </a:bodyPr>
          <a:lstStyle/>
          <a:p>
            <a:pPr algn="r" fontAlgn="auto">
              <a:spcBef>
                <a:spcPts val="0"/>
              </a:spcBef>
              <a:spcAft>
                <a:spcPts val="0"/>
              </a:spcAft>
              <a:defRPr/>
            </a:pPr>
            <a:fld id="{680BB149-38EF-4BDB-9B17-5AEC7D0FCF78}" type="datetime4">
              <a:rPr lang="en-US" sz="1200">
                <a:latin typeface="+mn-lt"/>
              </a:rPr>
              <a:pPr algn="r" fontAlgn="auto">
                <a:spcBef>
                  <a:spcPts val="0"/>
                </a:spcBef>
                <a:spcAft>
                  <a:spcPts val="0"/>
                </a:spcAft>
                <a:defRPr/>
              </a:pPr>
              <a:t>February 9, 2010</a:t>
            </a:fld>
            <a:endParaRPr lang="en-US" sz="1200" dirty="0">
              <a:latin typeface="+mn-lt"/>
            </a:endParaRPr>
          </a:p>
        </p:txBody>
      </p:sp>
      <p:sp>
        <p:nvSpPr>
          <p:cNvPr id="9" name="Rectangle 9"/>
          <p:cNvSpPr/>
          <p:nvPr userDrawn="1"/>
        </p:nvSpPr>
        <p:spPr>
          <a:xfrm>
            <a:off x="457200" y="1030288"/>
            <a:ext cx="8229600" cy="3651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10" descr="scale_header.gif"/>
          <p:cNvPicPr>
            <a:picLocks noChangeAspect="1"/>
          </p:cNvPicPr>
          <p:nvPr userDrawn="1"/>
        </p:nvPicPr>
        <p:blipFill>
          <a:blip r:embed="rId2" cstate="print"/>
          <a:srcRect/>
          <a:stretch>
            <a:fillRect/>
          </a:stretch>
        </p:blipFill>
        <p:spPr bwMode="auto">
          <a:xfrm>
            <a:off x="6400800" y="279400"/>
            <a:ext cx="2209800" cy="296863"/>
          </a:xfrm>
          <a:prstGeom prst="rect">
            <a:avLst/>
          </a:prstGeom>
          <a:noFill/>
          <a:ln w="9525">
            <a:noFill/>
            <a:miter lim="800000"/>
            <a:headEnd/>
            <a:tailEnd/>
          </a:ln>
        </p:spPr>
      </p:pic>
      <p:sp>
        <p:nvSpPr>
          <p:cNvPr id="11" name="TextBox 13"/>
          <p:cNvSpPr txBox="1"/>
          <p:nvPr userDrawn="1"/>
        </p:nvSpPr>
        <p:spPr>
          <a:xfrm>
            <a:off x="6756400" y="630238"/>
            <a:ext cx="2133600" cy="366712"/>
          </a:xfrm>
          <a:prstGeom prst="rect">
            <a:avLst/>
          </a:prstGeom>
          <a:noFill/>
        </p:spPr>
        <p:txBody>
          <a:bodyPr>
            <a:spAutoFit/>
          </a:bodyPr>
          <a:lstStyle/>
          <a:p>
            <a:pPr fontAlgn="auto">
              <a:spcBef>
                <a:spcPts val="0"/>
              </a:spcBef>
              <a:spcAft>
                <a:spcPts val="0"/>
              </a:spcAft>
              <a:defRPr/>
            </a:pPr>
            <a:r>
              <a:rPr lang="en-US" dirty="0">
                <a:latin typeface="+mn-lt"/>
              </a:rPr>
              <a:t>{ </a:t>
            </a:r>
            <a:r>
              <a:rPr lang="en-US" dirty="0" smtClean="0">
                <a:latin typeface="+mn-lt"/>
              </a:rPr>
              <a:t>Background </a:t>
            </a:r>
            <a:r>
              <a:rPr lang="en-US" dirty="0">
                <a:latin typeface="+mn-lt"/>
              </a:rPr>
              <a:t>}</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15"/>
          <p:cNvSpPr>
            <a:spLocks noChangeArrowheads="1"/>
          </p:cNvSpPr>
          <p:nvPr userDrawn="1"/>
        </p:nvSpPr>
        <p:spPr bwMode="auto">
          <a:xfrm rot="5400000">
            <a:off x="7623969" y="308769"/>
            <a:ext cx="457200" cy="1058862"/>
          </a:xfrm>
          <a:prstGeom prst="rect">
            <a:avLst/>
          </a:prstGeom>
          <a:gradFill rotWithShape="1">
            <a:gsLst>
              <a:gs pos="0">
                <a:srgbClr val="E6B9B8"/>
              </a:gs>
              <a:gs pos="75000">
                <a:srgbClr val="E6B9B8"/>
              </a:gs>
              <a:gs pos="100000">
                <a:srgbClr val="FFFFFF"/>
              </a:gs>
            </a:gsLst>
            <a:lin ang="16200000" scaled="1"/>
          </a:gradFill>
          <a:ln w="25400" algn="ctr">
            <a:noFill/>
            <a:miter lim="800000"/>
            <a:headEnd/>
            <a:tailEnd/>
          </a:ln>
        </p:spPr>
        <p:txBody>
          <a:bodyPr rot="10800000" vert="eaVert" anchor="ctr"/>
          <a:lstStyle/>
          <a:p>
            <a:pPr algn="ctr" fontAlgn="auto">
              <a:spcBef>
                <a:spcPts val="0"/>
              </a:spcBef>
              <a:spcAft>
                <a:spcPts val="0"/>
              </a:spcAft>
              <a:defRPr/>
            </a:pPr>
            <a:endParaRPr lang="en-US">
              <a:solidFill>
                <a:schemeClr val="lt1"/>
              </a:solidFill>
              <a:latin typeface="+mn-lt"/>
            </a:endParaRPr>
          </a:p>
        </p:txBody>
      </p:sp>
      <p:sp>
        <p:nvSpPr>
          <p:cNvPr id="5" name="Rectangle 12"/>
          <p:cNvSpPr/>
          <p:nvPr userDrawn="1"/>
        </p:nvSpPr>
        <p:spPr>
          <a:xfrm>
            <a:off x="7280275" y="76200"/>
            <a:ext cx="457200" cy="990600"/>
          </a:xfrm>
          <a:prstGeom prst="rect">
            <a:avLst/>
          </a:prstGeom>
          <a:gradFill>
            <a:gsLst>
              <a:gs pos="0">
                <a:schemeClr val="accent2">
                  <a:lumMod val="40000"/>
                  <a:lumOff val="60000"/>
                </a:schemeClr>
              </a:gs>
              <a:gs pos="75000">
                <a:schemeClr val="accent2">
                  <a:lumMod val="40000"/>
                  <a:lumOff val="60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6"/>
          <p:cNvSpPr txBox="1"/>
          <p:nvPr userDrawn="1"/>
        </p:nvSpPr>
        <p:spPr>
          <a:xfrm>
            <a:off x="762000" y="6429375"/>
            <a:ext cx="1042988" cy="276225"/>
          </a:xfrm>
          <a:prstGeom prst="rect">
            <a:avLst/>
          </a:prstGeom>
          <a:noFill/>
        </p:spPr>
        <p:txBody>
          <a:bodyPr wrap="none">
            <a:spAutoFit/>
          </a:bodyPr>
          <a:lstStyle/>
          <a:p>
            <a:pPr fontAlgn="auto">
              <a:spcBef>
                <a:spcPts val="0"/>
              </a:spcBef>
              <a:spcAft>
                <a:spcPts val="0"/>
              </a:spcAft>
              <a:defRPr/>
            </a:pPr>
            <a:r>
              <a:rPr lang="en-US" sz="1200" dirty="0" err="1">
                <a:latin typeface="+mn-lt"/>
              </a:rPr>
              <a:t>dane.bertram</a:t>
            </a:r>
            <a:endParaRPr lang="en-US" sz="1200" dirty="0">
              <a:latin typeface="+mn-lt"/>
            </a:endParaRPr>
          </a:p>
        </p:txBody>
      </p:sp>
      <p:sp>
        <p:nvSpPr>
          <p:cNvPr id="7" name="TextBox 7"/>
          <p:cNvSpPr txBox="1"/>
          <p:nvPr userDrawn="1"/>
        </p:nvSpPr>
        <p:spPr>
          <a:xfrm>
            <a:off x="3124200" y="6400800"/>
            <a:ext cx="2895600" cy="276225"/>
          </a:xfrm>
          <a:prstGeom prst="rect">
            <a:avLst/>
          </a:prstGeom>
          <a:noFill/>
        </p:spPr>
        <p:txBody>
          <a:bodyPr>
            <a:spAutoFit/>
          </a:bodyPr>
          <a:lstStyle/>
          <a:p>
            <a:pPr algn="ctr" fontAlgn="auto">
              <a:spcBef>
                <a:spcPts val="0"/>
              </a:spcBef>
              <a:spcAft>
                <a:spcPts val="0"/>
              </a:spcAft>
              <a:defRPr/>
            </a:pPr>
            <a:r>
              <a:rPr lang="en-US" sz="1200" dirty="0" smtClean="0">
                <a:latin typeface="+mn-lt"/>
              </a:rPr>
              <a:t>The Social Nature of Issue Tracking</a:t>
            </a:r>
            <a:endParaRPr lang="en-US" sz="1200" dirty="0">
              <a:latin typeface="+mn-lt"/>
            </a:endParaRPr>
          </a:p>
        </p:txBody>
      </p:sp>
      <p:sp>
        <p:nvSpPr>
          <p:cNvPr id="8" name="TextBox 8"/>
          <p:cNvSpPr txBox="1"/>
          <p:nvPr userDrawn="1"/>
        </p:nvSpPr>
        <p:spPr>
          <a:xfrm>
            <a:off x="6553200" y="6400800"/>
            <a:ext cx="2133600" cy="276225"/>
          </a:xfrm>
          <a:prstGeom prst="rect">
            <a:avLst/>
          </a:prstGeom>
          <a:noFill/>
        </p:spPr>
        <p:txBody>
          <a:bodyPr>
            <a:spAutoFit/>
          </a:bodyPr>
          <a:lstStyle/>
          <a:p>
            <a:pPr algn="r" fontAlgn="auto">
              <a:spcBef>
                <a:spcPts val="0"/>
              </a:spcBef>
              <a:spcAft>
                <a:spcPts val="0"/>
              </a:spcAft>
              <a:defRPr/>
            </a:pPr>
            <a:fld id="{680BB149-38EF-4BDB-9B17-5AEC7D0FCF78}" type="datetime4">
              <a:rPr lang="en-US" sz="1200">
                <a:latin typeface="+mn-lt"/>
              </a:rPr>
              <a:pPr algn="r" fontAlgn="auto">
                <a:spcBef>
                  <a:spcPts val="0"/>
                </a:spcBef>
                <a:spcAft>
                  <a:spcPts val="0"/>
                </a:spcAft>
                <a:defRPr/>
              </a:pPr>
              <a:t>February 9, 2010</a:t>
            </a:fld>
            <a:endParaRPr lang="en-US" sz="1200" dirty="0">
              <a:latin typeface="+mn-lt"/>
            </a:endParaRPr>
          </a:p>
        </p:txBody>
      </p:sp>
      <p:sp>
        <p:nvSpPr>
          <p:cNvPr id="9" name="Rectangle 9"/>
          <p:cNvSpPr/>
          <p:nvPr userDrawn="1"/>
        </p:nvSpPr>
        <p:spPr>
          <a:xfrm>
            <a:off x="457200" y="1030288"/>
            <a:ext cx="8229600" cy="3651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10" descr="scale_header.gif"/>
          <p:cNvPicPr>
            <a:picLocks noChangeAspect="1"/>
          </p:cNvPicPr>
          <p:nvPr userDrawn="1"/>
        </p:nvPicPr>
        <p:blipFill>
          <a:blip r:embed="rId2" cstate="print"/>
          <a:srcRect/>
          <a:stretch>
            <a:fillRect/>
          </a:stretch>
        </p:blipFill>
        <p:spPr bwMode="auto">
          <a:xfrm>
            <a:off x="6400800" y="279400"/>
            <a:ext cx="2209800" cy="296863"/>
          </a:xfrm>
          <a:prstGeom prst="rect">
            <a:avLst/>
          </a:prstGeom>
          <a:noFill/>
          <a:ln w="9525">
            <a:noFill/>
            <a:miter lim="800000"/>
            <a:headEnd/>
            <a:tailEnd/>
          </a:ln>
        </p:spPr>
      </p:pic>
      <p:sp>
        <p:nvSpPr>
          <p:cNvPr id="11" name="TextBox 13"/>
          <p:cNvSpPr txBox="1"/>
          <p:nvPr userDrawn="1"/>
        </p:nvSpPr>
        <p:spPr>
          <a:xfrm>
            <a:off x="7270750" y="627063"/>
            <a:ext cx="965329" cy="369332"/>
          </a:xfrm>
          <a:prstGeom prst="rect">
            <a:avLst/>
          </a:prstGeom>
          <a:noFill/>
        </p:spPr>
        <p:txBody>
          <a:bodyPr wrap="none">
            <a:spAutoFit/>
          </a:bodyPr>
          <a:lstStyle/>
          <a:p>
            <a:pPr fontAlgn="auto">
              <a:spcBef>
                <a:spcPts val="0"/>
              </a:spcBef>
              <a:spcAft>
                <a:spcPts val="0"/>
              </a:spcAft>
              <a:defRPr/>
            </a:pPr>
            <a:r>
              <a:rPr lang="en-US" dirty="0" smtClean="0">
                <a:latin typeface="+mn-lt"/>
              </a:rPr>
              <a:t>{</a:t>
            </a:r>
            <a:r>
              <a:rPr lang="en-US" baseline="0" dirty="0" smtClean="0">
                <a:latin typeface="+mn-lt"/>
              </a:rPr>
              <a:t> Study</a:t>
            </a:r>
            <a:r>
              <a:rPr lang="en-US" dirty="0" smtClean="0">
                <a:latin typeface="+mn-lt"/>
              </a:rPr>
              <a:t> </a:t>
            </a:r>
            <a:r>
              <a:rPr lang="en-US" dirty="0">
                <a:latin typeface="+mn-lt"/>
              </a:rPr>
              <a:t>}</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15"/>
          <p:cNvSpPr>
            <a:spLocks noChangeArrowheads="1"/>
          </p:cNvSpPr>
          <p:nvPr userDrawn="1"/>
        </p:nvSpPr>
        <p:spPr bwMode="auto">
          <a:xfrm rot="16200000">
            <a:off x="7392194" y="304006"/>
            <a:ext cx="457200" cy="1068388"/>
          </a:xfrm>
          <a:prstGeom prst="rect">
            <a:avLst/>
          </a:prstGeom>
          <a:gradFill rotWithShape="1">
            <a:gsLst>
              <a:gs pos="0">
                <a:srgbClr val="B7DEE8"/>
              </a:gs>
              <a:gs pos="75000">
                <a:srgbClr val="B7DEE8"/>
              </a:gs>
              <a:gs pos="100000">
                <a:srgbClr val="FFFFFF"/>
              </a:gs>
            </a:gsLst>
            <a:lin ang="16200000" scaled="1"/>
          </a:gradFill>
          <a:ln w="25400" algn="ctr">
            <a:noFill/>
            <a:miter lim="800000"/>
            <a:headEnd/>
            <a:tailEnd/>
          </a:ln>
        </p:spPr>
        <p:txBody>
          <a:bodyPr vert="eaVert" anchor="ctr"/>
          <a:lstStyle/>
          <a:p>
            <a:pPr algn="ctr" fontAlgn="auto">
              <a:spcBef>
                <a:spcPts val="0"/>
              </a:spcBef>
              <a:spcAft>
                <a:spcPts val="0"/>
              </a:spcAft>
              <a:defRPr/>
            </a:pPr>
            <a:endParaRPr lang="en-US">
              <a:solidFill>
                <a:schemeClr val="lt1"/>
              </a:solidFill>
              <a:latin typeface="+mn-lt"/>
            </a:endParaRPr>
          </a:p>
        </p:txBody>
      </p:sp>
      <p:sp>
        <p:nvSpPr>
          <p:cNvPr id="5" name="Rectangle 12"/>
          <p:cNvSpPr/>
          <p:nvPr userDrawn="1"/>
        </p:nvSpPr>
        <p:spPr>
          <a:xfrm>
            <a:off x="7754938" y="76200"/>
            <a:ext cx="457200" cy="990600"/>
          </a:xfrm>
          <a:prstGeom prst="rect">
            <a:avLst/>
          </a:prstGeom>
          <a:gradFill>
            <a:gsLst>
              <a:gs pos="0">
                <a:schemeClr val="accent5">
                  <a:lumMod val="40000"/>
                  <a:lumOff val="60000"/>
                </a:schemeClr>
              </a:gs>
              <a:gs pos="75000">
                <a:schemeClr val="accent5">
                  <a:lumMod val="40000"/>
                  <a:lumOff val="60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6"/>
          <p:cNvSpPr txBox="1"/>
          <p:nvPr userDrawn="1"/>
        </p:nvSpPr>
        <p:spPr>
          <a:xfrm>
            <a:off x="762000" y="6429375"/>
            <a:ext cx="1042988" cy="276225"/>
          </a:xfrm>
          <a:prstGeom prst="rect">
            <a:avLst/>
          </a:prstGeom>
          <a:noFill/>
        </p:spPr>
        <p:txBody>
          <a:bodyPr wrap="none">
            <a:spAutoFit/>
          </a:bodyPr>
          <a:lstStyle/>
          <a:p>
            <a:pPr fontAlgn="auto">
              <a:spcBef>
                <a:spcPts val="0"/>
              </a:spcBef>
              <a:spcAft>
                <a:spcPts val="0"/>
              </a:spcAft>
              <a:defRPr/>
            </a:pPr>
            <a:r>
              <a:rPr lang="en-US" sz="1200" dirty="0" err="1">
                <a:latin typeface="+mn-lt"/>
              </a:rPr>
              <a:t>dane.bertram</a:t>
            </a:r>
            <a:endParaRPr lang="en-US" sz="1200" dirty="0">
              <a:latin typeface="+mn-lt"/>
            </a:endParaRPr>
          </a:p>
        </p:txBody>
      </p:sp>
      <p:sp>
        <p:nvSpPr>
          <p:cNvPr id="7" name="TextBox 7"/>
          <p:cNvSpPr txBox="1"/>
          <p:nvPr userDrawn="1"/>
        </p:nvSpPr>
        <p:spPr>
          <a:xfrm>
            <a:off x="3124200" y="6400800"/>
            <a:ext cx="2895600" cy="276225"/>
          </a:xfrm>
          <a:prstGeom prst="rect">
            <a:avLst/>
          </a:prstGeom>
          <a:noFill/>
        </p:spPr>
        <p:txBody>
          <a:bodyPr>
            <a:spAutoFit/>
          </a:bodyPr>
          <a:lstStyle/>
          <a:p>
            <a:pPr algn="ctr" fontAlgn="auto">
              <a:spcBef>
                <a:spcPts val="0"/>
              </a:spcBef>
              <a:spcAft>
                <a:spcPts val="0"/>
              </a:spcAft>
              <a:defRPr/>
            </a:pPr>
            <a:r>
              <a:rPr lang="en-US" sz="1200" dirty="0" smtClean="0">
                <a:latin typeface="+mn-lt"/>
              </a:rPr>
              <a:t>The Social Nature of Issue Tracking</a:t>
            </a:r>
            <a:endParaRPr lang="en-US" sz="1200" dirty="0">
              <a:latin typeface="+mn-lt"/>
            </a:endParaRPr>
          </a:p>
        </p:txBody>
      </p:sp>
      <p:sp>
        <p:nvSpPr>
          <p:cNvPr id="8" name="TextBox 8"/>
          <p:cNvSpPr txBox="1"/>
          <p:nvPr userDrawn="1"/>
        </p:nvSpPr>
        <p:spPr>
          <a:xfrm>
            <a:off x="6553200" y="6400800"/>
            <a:ext cx="2133600" cy="276225"/>
          </a:xfrm>
          <a:prstGeom prst="rect">
            <a:avLst/>
          </a:prstGeom>
          <a:noFill/>
        </p:spPr>
        <p:txBody>
          <a:bodyPr>
            <a:spAutoFit/>
          </a:bodyPr>
          <a:lstStyle/>
          <a:p>
            <a:pPr algn="r" fontAlgn="auto">
              <a:spcBef>
                <a:spcPts val="0"/>
              </a:spcBef>
              <a:spcAft>
                <a:spcPts val="0"/>
              </a:spcAft>
              <a:defRPr/>
            </a:pPr>
            <a:fld id="{680BB149-38EF-4BDB-9B17-5AEC7D0FCF78}" type="datetime4">
              <a:rPr lang="en-US" sz="1200">
                <a:latin typeface="+mn-lt"/>
              </a:rPr>
              <a:pPr algn="r" fontAlgn="auto">
                <a:spcBef>
                  <a:spcPts val="0"/>
                </a:spcBef>
                <a:spcAft>
                  <a:spcPts val="0"/>
                </a:spcAft>
                <a:defRPr/>
              </a:pPr>
              <a:t>February 9, 2010</a:t>
            </a:fld>
            <a:endParaRPr lang="en-US" sz="1200" dirty="0">
              <a:latin typeface="+mn-lt"/>
            </a:endParaRPr>
          </a:p>
        </p:txBody>
      </p:sp>
      <p:sp>
        <p:nvSpPr>
          <p:cNvPr id="9" name="Rectangle 9"/>
          <p:cNvSpPr/>
          <p:nvPr userDrawn="1"/>
        </p:nvSpPr>
        <p:spPr>
          <a:xfrm>
            <a:off x="457200" y="1030288"/>
            <a:ext cx="8229600" cy="3651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10" descr="scale_header.gif"/>
          <p:cNvPicPr>
            <a:picLocks noChangeAspect="1"/>
          </p:cNvPicPr>
          <p:nvPr userDrawn="1"/>
        </p:nvPicPr>
        <p:blipFill>
          <a:blip r:embed="rId2" cstate="print"/>
          <a:srcRect/>
          <a:stretch>
            <a:fillRect/>
          </a:stretch>
        </p:blipFill>
        <p:spPr bwMode="auto">
          <a:xfrm>
            <a:off x="6400800" y="279400"/>
            <a:ext cx="2209800" cy="296863"/>
          </a:xfrm>
          <a:prstGeom prst="rect">
            <a:avLst/>
          </a:prstGeom>
          <a:noFill/>
          <a:ln w="9525">
            <a:noFill/>
            <a:miter lim="800000"/>
            <a:headEnd/>
            <a:tailEnd/>
          </a:ln>
        </p:spPr>
      </p:pic>
      <p:sp>
        <p:nvSpPr>
          <p:cNvPr id="11" name="TextBox 13"/>
          <p:cNvSpPr txBox="1"/>
          <p:nvPr userDrawn="1"/>
        </p:nvSpPr>
        <p:spPr>
          <a:xfrm>
            <a:off x="7162800" y="627063"/>
            <a:ext cx="1102353" cy="369332"/>
          </a:xfrm>
          <a:prstGeom prst="rect">
            <a:avLst/>
          </a:prstGeom>
          <a:noFill/>
        </p:spPr>
        <p:txBody>
          <a:bodyPr wrap="none">
            <a:spAutoFit/>
          </a:bodyPr>
          <a:lstStyle/>
          <a:p>
            <a:pPr fontAlgn="auto">
              <a:spcBef>
                <a:spcPts val="0"/>
              </a:spcBef>
              <a:spcAft>
                <a:spcPts val="0"/>
              </a:spcAft>
              <a:defRPr/>
            </a:pPr>
            <a:r>
              <a:rPr lang="en-US" dirty="0">
                <a:latin typeface="+mn-lt"/>
              </a:rPr>
              <a:t>{ </a:t>
            </a:r>
            <a:r>
              <a:rPr lang="en-US" dirty="0" smtClean="0">
                <a:latin typeface="+mn-lt"/>
              </a:rPr>
              <a:t>Results </a:t>
            </a:r>
            <a:r>
              <a:rPr lang="en-US" dirty="0">
                <a:latin typeface="+mn-lt"/>
              </a:rPr>
              <a:t>}</a:t>
            </a:r>
          </a:p>
        </p:txBody>
      </p:sp>
      <p:sp>
        <p:nvSpPr>
          <p:cNvPr id="2" name="Title 1"/>
          <p:cNvSpPr>
            <a:spLocks noGrp="1"/>
          </p:cNvSpPr>
          <p:nvPr>
            <p:ph type="title"/>
          </p:nvPr>
        </p:nvSpPr>
        <p:spPr>
          <a:xfrm>
            <a:off x="457200" y="274638"/>
            <a:ext cx="6019800" cy="792162"/>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4" name="Rectangle 15"/>
          <p:cNvSpPr>
            <a:spLocks noChangeArrowheads="1"/>
          </p:cNvSpPr>
          <p:nvPr userDrawn="1"/>
        </p:nvSpPr>
        <p:spPr bwMode="auto">
          <a:xfrm rot="16200000">
            <a:off x="7519194" y="24606"/>
            <a:ext cx="457200" cy="1627188"/>
          </a:xfrm>
          <a:prstGeom prst="rect">
            <a:avLst/>
          </a:prstGeom>
          <a:gradFill rotWithShape="1">
            <a:gsLst>
              <a:gs pos="0">
                <a:srgbClr val="CCC1DA"/>
              </a:gs>
              <a:gs pos="75000">
                <a:srgbClr val="CCC1DA"/>
              </a:gs>
              <a:gs pos="100000">
                <a:srgbClr val="FFFFFF"/>
              </a:gs>
            </a:gsLst>
            <a:lin ang="16200000" scaled="1"/>
          </a:gradFill>
          <a:ln w="25400" algn="ctr">
            <a:noFill/>
            <a:miter lim="800000"/>
            <a:headEnd/>
            <a:tailEnd/>
          </a:ln>
        </p:spPr>
        <p:txBody>
          <a:bodyPr vert="eaVert" anchor="ctr"/>
          <a:lstStyle/>
          <a:p>
            <a:pPr algn="ctr" fontAlgn="auto">
              <a:spcBef>
                <a:spcPts val="0"/>
              </a:spcBef>
              <a:spcAft>
                <a:spcPts val="0"/>
              </a:spcAft>
              <a:defRPr/>
            </a:pPr>
            <a:endParaRPr lang="en-US">
              <a:solidFill>
                <a:schemeClr val="lt1"/>
              </a:solidFill>
              <a:latin typeface="+mn-lt"/>
            </a:endParaRPr>
          </a:p>
        </p:txBody>
      </p:sp>
      <p:sp>
        <p:nvSpPr>
          <p:cNvPr id="5" name="Rectangle 12"/>
          <p:cNvSpPr/>
          <p:nvPr userDrawn="1"/>
        </p:nvSpPr>
        <p:spPr>
          <a:xfrm>
            <a:off x="8234363" y="76200"/>
            <a:ext cx="457200" cy="990600"/>
          </a:xfrm>
          <a:prstGeom prst="rect">
            <a:avLst/>
          </a:prstGeom>
          <a:gradFill>
            <a:gsLst>
              <a:gs pos="0">
                <a:schemeClr val="accent4">
                  <a:lumMod val="40000"/>
                  <a:lumOff val="60000"/>
                </a:schemeClr>
              </a:gs>
              <a:gs pos="75000">
                <a:schemeClr val="accent4">
                  <a:lumMod val="40000"/>
                  <a:lumOff val="60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6"/>
          <p:cNvSpPr txBox="1"/>
          <p:nvPr userDrawn="1"/>
        </p:nvSpPr>
        <p:spPr>
          <a:xfrm>
            <a:off x="762000" y="6429375"/>
            <a:ext cx="1042988" cy="276225"/>
          </a:xfrm>
          <a:prstGeom prst="rect">
            <a:avLst/>
          </a:prstGeom>
          <a:noFill/>
        </p:spPr>
        <p:txBody>
          <a:bodyPr wrap="none">
            <a:spAutoFit/>
          </a:bodyPr>
          <a:lstStyle/>
          <a:p>
            <a:pPr fontAlgn="auto">
              <a:spcBef>
                <a:spcPts val="0"/>
              </a:spcBef>
              <a:spcAft>
                <a:spcPts val="0"/>
              </a:spcAft>
              <a:defRPr/>
            </a:pPr>
            <a:r>
              <a:rPr lang="en-US" sz="1200" dirty="0" err="1">
                <a:latin typeface="+mn-lt"/>
              </a:rPr>
              <a:t>dane.bertram</a:t>
            </a:r>
            <a:endParaRPr lang="en-US" sz="1200" dirty="0">
              <a:latin typeface="+mn-lt"/>
            </a:endParaRPr>
          </a:p>
        </p:txBody>
      </p:sp>
      <p:sp>
        <p:nvSpPr>
          <p:cNvPr id="7" name="TextBox 7"/>
          <p:cNvSpPr txBox="1"/>
          <p:nvPr userDrawn="1"/>
        </p:nvSpPr>
        <p:spPr>
          <a:xfrm>
            <a:off x="3124200" y="6400800"/>
            <a:ext cx="2895600" cy="276225"/>
          </a:xfrm>
          <a:prstGeom prst="rect">
            <a:avLst/>
          </a:prstGeom>
          <a:noFill/>
        </p:spPr>
        <p:txBody>
          <a:bodyPr>
            <a:spAutoFit/>
          </a:bodyPr>
          <a:lstStyle/>
          <a:p>
            <a:pPr algn="ctr" fontAlgn="auto">
              <a:spcBef>
                <a:spcPts val="0"/>
              </a:spcBef>
              <a:spcAft>
                <a:spcPts val="0"/>
              </a:spcAft>
              <a:defRPr/>
            </a:pPr>
            <a:r>
              <a:rPr lang="en-US" sz="1200" dirty="0" smtClean="0">
                <a:latin typeface="+mn-lt"/>
              </a:rPr>
              <a:t>The Social Nature of Issue Tracking</a:t>
            </a:r>
            <a:endParaRPr lang="en-US" sz="1200" dirty="0">
              <a:latin typeface="+mn-lt"/>
            </a:endParaRPr>
          </a:p>
        </p:txBody>
      </p:sp>
      <p:sp>
        <p:nvSpPr>
          <p:cNvPr id="8" name="TextBox 8"/>
          <p:cNvSpPr txBox="1"/>
          <p:nvPr userDrawn="1"/>
        </p:nvSpPr>
        <p:spPr>
          <a:xfrm>
            <a:off x="6553200" y="6400800"/>
            <a:ext cx="2133600" cy="276225"/>
          </a:xfrm>
          <a:prstGeom prst="rect">
            <a:avLst/>
          </a:prstGeom>
          <a:noFill/>
        </p:spPr>
        <p:txBody>
          <a:bodyPr>
            <a:spAutoFit/>
          </a:bodyPr>
          <a:lstStyle/>
          <a:p>
            <a:pPr algn="r" fontAlgn="auto">
              <a:spcBef>
                <a:spcPts val="0"/>
              </a:spcBef>
              <a:spcAft>
                <a:spcPts val="0"/>
              </a:spcAft>
              <a:defRPr/>
            </a:pPr>
            <a:fld id="{680BB149-38EF-4BDB-9B17-5AEC7D0FCF78}" type="datetime4">
              <a:rPr lang="en-US" sz="1200">
                <a:latin typeface="+mn-lt"/>
              </a:rPr>
              <a:pPr algn="r" fontAlgn="auto">
                <a:spcBef>
                  <a:spcPts val="0"/>
                </a:spcBef>
                <a:spcAft>
                  <a:spcPts val="0"/>
                </a:spcAft>
                <a:defRPr/>
              </a:pPr>
              <a:t>February 9, 2010</a:t>
            </a:fld>
            <a:endParaRPr lang="en-US" sz="1200" dirty="0">
              <a:latin typeface="+mn-lt"/>
            </a:endParaRPr>
          </a:p>
        </p:txBody>
      </p:sp>
      <p:sp>
        <p:nvSpPr>
          <p:cNvPr id="9" name="Rectangle 9"/>
          <p:cNvSpPr/>
          <p:nvPr userDrawn="1"/>
        </p:nvSpPr>
        <p:spPr>
          <a:xfrm>
            <a:off x="457200" y="1030288"/>
            <a:ext cx="8229600" cy="3651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10" descr="scale_header.gif"/>
          <p:cNvPicPr>
            <a:picLocks noChangeAspect="1"/>
          </p:cNvPicPr>
          <p:nvPr userDrawn="1"/>
        </p:nvPicPr>
        <p:blipFill>
          <a:blip r:embed="rId2" cstate="print"/>
          <a:srcRect/>
          <a:stretch>
            <a:fillRect/>
          </a:stretch>
        </p:blipFill>
        <p:spPr bwMode="auto">
          <a:xfrm>
            <a:off x="6403975" y="279400"/>
            <a:ext cx="2209800" cy="296863"/>
          </a:xfrm>
          <a:prstGeom prst="rect">
            <a:avLst/>
          </a:prstGeom>
          <a:noFill/>
          <a:ln w="9525">
            <a:noFill/>
            <a:miter lim="800000"/>
            <a:headEnd/>
            <a:tailEnd/>
          </a:ln>
        </p:spPr>
      </p:pic>
      <p:sp>
        <p:nvSpPr>
          <p:cNvPr id="11" name="TextBox 13"/>
          <p:cNvSpPr txBox="1"/>
          <p:nvPr userDrawn="1"/>
        </p:nvSpPr>
        <p:spPr>
          <a:xfrm>
            <a:off x="7162800" y="627063"/>
            <a:ext cx="1550424" cy="369332"/>
          </a:xfrm>
          <a:prstGeom prst="rect">
            <a:avLst/>
          </a:prstGeom>
          <a:noFill/>
        </p:spPr>
        <p:txBody>
          <a:bodyPr wrap="none">
            <a:spAutoFit/>
          </a:bodyPr>
          <a:lstStyle/>
          <a:p>
            <a:pPr fontAlgn="auto">
              <a:spcBef>
                <a:spcPts val="0"/>
              </a:spcBef>
              <a:spcAft>
                <a:spcPts val="0"/>
              </a:spcAft>
              <a:defRPr/>
            </a:pPr>
            <a:r>
              <a:rPr lang="en-US" dirty="0">
                <a:latin typeface="+mn-lt"/>
              </a:rPr>
              <a:t>{ </a:t>
            </a:r>
            <a:r>
              <a:rPr lang="en-US" baseline="0" dirty="0" smtClean="0">
                <a:latin typeface="+mn-lt"/>
              </a:rPr>
              <a:t>Conclusions</a:t>
            </a:r>
            <a:r>
              <a:rPr lang="en-US" dirty="0" smtClean="0">
                <a:latin typeface="+mn-lt"/>
              </a:rPr>
              <a:t> </a:t>
            </a:r>
            <a:r>
              <a:rPr lang="en-US" dirty="0">
                <a:latin typeface="+mn-lt"/>
              </a:rPr>
              <a:t>}</a:t>
            </a:r>
          </a:p>
        </p:txBody>
      </p:sp>
      <p:sp>
        <p:nvSpPr>
          <p:cNvPr id="2" name="Title 1"/>
          <p:cNvSpPr>
            <a:spLocks noGrp="1"/>
          </p:cNvSpPr>
          <p:nvPr>
            <p:ph type="title"/>
          </p:nvPr>
        </p:nvSpPr>
        <p:spPr>
          <a:xfrm>
            <a:off x="457200" y="274638"/>
            <a:ext cx="6019800" cy="792162"/>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118C3FC-D0A5-4F29-9CDA-3D548FBA7874}" type="datetimeFigureOut">
              <a:rPr lang="en-US"/>
              <a:pPr>
                <a:defRPr/>
              </a:pPr>
              <a:t>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8E38E6-20FB-4600-AE7E-CA2CA400026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7"/>
          <p:cNvSpPr txBox="1"/>
          <p:nvPr userDrawn="1"/>
        </p:nvSpPr>
        <p:spPr>
          <a:xfrm>
            <a:off x="762000" y="6429375"/>
            <a:ext cx="1042988" cy="276225"/>
          </a:xfrm>
          <a:prstGeom prst="rect">
            <a:avLst/>
          </a:prstGeom>
          <a:noFill/>
        </p:spPr>
        <p:txBody>
          <a:bodyPr wrap="none">
            <a:spAutoFit/>
          </a:bodyPr>
          <a:lstStyle/>
          <a:p>
            <a:pPr fontAlgn="auto">
              <a:spcBef>
                <a:spcPts val="0"/>
              </a:spcBef>
              <a:spcAft>
                <a:spcPts val="0"/>
              </a:spcAft>
              <a:defRPr/>
            </a:pPr>
            <a:r>
              <a:rPr lang="en-US" sz="1200" dirty="0" err="1">
                <a:latin typeface="+mn-lt"/>
              </a:rPr>
              <a:t>dane.bertram</a:t>
            </a:r>
            <a:endParaRPr lang="en-US" sz="1200" dirty="0">
              <a:latin typeface="+mn-lt"/>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9A32AF6-4FAE-49E6-AD14-DE70AA4F89DC}" type="datetimeFigureOut">
              <a:rPr lang="en-US"/>
              <a:pPr>
                <a:defRPr/>
              </a:pPr>
              <a:t>2/9/2010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0D8D427C-68F0-4CE2-9862-E4880EC00BF6}"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6324600" cy="792162"/>
          </a:xfrm>
          <a:prstGeom prst="rect">
            <a:avLst/>
          </a:prstGeom>
          <a:noFill/>
          <a:ln w="0">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19200"/>
            <a:ext cx="82296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lumMod val="50000"/>
                    <a:lumOff val="50000"/>
                  </a:schemeClr>
                </a:solidFill>
                <a:latin typeface="+mn-lt"/>
              </a:defRPr>
            </a:lvl1pPr>
          </a:lstStyle>
          <a:p>
            <a:pPr>
              <a:defRPr/>
            </a:pPr>
            <a:r>
              <a:rPr lang="en-US" dirty="0" smtClean="0"/>
              <a:t>The Social Nature of Bugs</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lumMod val="50000"/>
                    <a:lumOff val="50000"/>
                  </a:schemeClr>
                </a:solidFill>
                <a:latin typeface="+mn-lt"/>
              </a:defRPr>
            </a:lvl1pPr>
          </a:lstStyle>
          <a:p>
            <a:pPr>
              <a:defRPr/>
            </a:pPr>
            <a:fld id="{D3A2F19A-942A-429A-837C-C20E255E36BD}" type="datetime4">
              <a:rPr lang="en-US"/>
              <a:pPr>
                <a:defRPr/>
              </a:pPr>
              <a:t>February 9, 2010</a:t>
            </a:fld>
            <a:endParaRPr lang="en-US" dirty="0"/>
          </a:p>
        </p:txBody>
      </p:sp>
      <p:pic>
        <p:nvPicPr>
          <p:cNvPr id="11" name="Picture 10" descr="db_icon.jpg"/>
          <p:cNvPicPr>
            <a:picLocks noChangeAspect="1"/>
          </p:cNvPicPr>
          <p:nvPr userDrawn="1"/>
        </p:nvPicPr>
        <p:blipFill>
          <a:blip r:embed="rId18" cstate="print"/>
          <a:stretch>
            <a:fillRect/>
          </a:stretch>
        </p:blipFill>
        <p:spPr>
          <a:xfrm>
            <a:off x="457200" y="6352401"/>
            <a:ext cx="304800" cy="30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transition>
    <p:fade thruBlk="1"/>
  </p:transition>
  <p:timing>
    <p:tnLst>
      <p:par>
        <p:cTn id="1" dur="indefinite" restart="never" nodeType="tmRoot"/>
      </p:par>
    </p:tnLst>
  </p:timing>
  <p:txStyles>
    <p:titleStyle>
      <a:lvl1pPr algn="l" rtl="0" eaLnBrk="0" fontAlgn="base" hangingPunct="0">
        <a:spcBef>
          <a:spcPct val="0"/>
        </a:spcBef>
        <a:spcAft>
          <a:spcPct val="0"/>
        </a:spcAft>
        <a:defRPr sz="3600" kern="1200">
          <a:solidFill>
            <a:schemeClr val="tx1"/>
          </a:solidFill>
          <a:latin typeface="Cambria" pitchFamily="18" charset="0"/>
          <a:ea typeface="+mj-ea"/>
          <a:cs typeface="+mj-cs"/>
        </a:defRPr>
      </a:lvl1pPr>
      <a:lvl2pPr algn="l" rtl="0" eaLnBrk="0" fontAlgn="base" hangingPunct="0">
        <a:spcBef>
          <a:spcPct val="0"/>
        </a:spcBef>
        <a:spcAft>
          <a:spcPct val="0"/>
        </a:spcAft>
        <a:defRPr sz="3600">
          <a:solidFill>
            <a:schemeClr val="tx1"/>
          </a:solidFill>
          <a:latin typeface="Cambria" pitchFamily="18" charset="0"/>
        </a:defRPr>
      </a:lvl2pPr>
      <a:lvl3pPr algn="l" rtl="0" eaLnBrk="0" fontAlgn="base" hangingPunct="0">
        <a:spcBef>
          <a:spcPct val="0"/>
        </a:spcBef>
        <a:spcAft>
          <a:spcPct val="0"/>
        </a:spcAft>
        <a:defRPr sz="3600">
          <a:solidFill>
            <a:schemeClr val="tx1"/>
          </a:solidFill>
          <a:latin typeface="Cambria" pitchFamily="18" charset="0"/>
        </a:defRPr>
      </a:lvl3pPr>
      <a:lvl4pPr algn="l" rtl="0" eaLnBrk="0" fontAlgn="base" hangingPunct="0">
        <a:spcBef>
          <a:spcPct val="0"/>
        </a:spcBef>
        <a:spcAft>
          <a:spcPct val="0"/>
        </a:spcAft>
        <a:defRPr sz="3600">
          <a:solidFill>
            <a:schemeClr val="tx1"/>
          </a:solidFill>
          <a:latin typeface="Cambria" pitchFamily="18" charset="0"/>
        </a:defRPr>
      </a:lvl4pPr>
      <a:lvl5pPr algn="l" rtl="0" eaLnBrk="0" fontAlgn="base" hangingPunct="0">
        <a:spcBef>
          <a:spcPct val="0"/>
        </a:spcBef>
        <a:spcAft>
          <a:spcPct val="0"/>
        </a:spcAft>
        <a:defRPr sz="3600">
          <a:solidFill>
            <a:schemeClr val="tx1"/>
          </a:solidFill>
          <a:latin typeface="Cambria" pitchFamily="18" charset="0"/>
        </a:defRPr>
      </a:lvl5pPr>
      <a:lvl6pPr marL="457200" algn="l" rtl="0" fontAlgn="base">
        <a:spcBef>
          <a:spcPct val="0"/>
        </a:spcBef>
        <a:spcAft>
          <a:spcPct val="0"/>
        </a:spcAft>
        <a:defRPr sz="3600">
          <a:solidFill>
            <a:schemeClr val="tx1"/>
          </a:solidFill>
          <a:latin typeface="Cambria" pitchFamily="18" charset="0"/>
        </a:defRPr>
      </a:lvl6pPr>
      <a:lvl7pPr marL="914400" algn="l" rtl="0" fontAlgn="base">
        <a:spcBef>
          <a:spcPct val="0"/>
        </a:spcBef>
        <a:spcAft>
          <a:spcPct val="0"/>
        </a:spcAft>
        <a:defRPr sz="3600">
          <a:solidFill>
            <a:schemeClr val="tx1"/>
          </a:solidFill>
          <a:latin typeface="Cambria" pitchFamily="18" charset="0"/>
        </a:defRPr>
      </a:lvl7pPr>
      <a:lvl8pPr marL="1371600" algn="l" rtl="0" fontAlgn="base">
        <a:spcBef>
          <a:spcPct val="0"/>
        </a:spcBef>
        <a:spcAft>
          <a:spcPct val="0"/>
        </a:spcAft>
        <a:defRPr sz="3600">
          <a:solidFill>
            <a:schemeClr val="tx1"/>
          </a:solidFill>
          <a:latin typeface="Cambria" pitchFamily="18" charset="0"/>
        </a:defRPr>
      </a:lvl8pPr>
      <a:lvl9pPr marL="1828800" algn="l" rtl="0" fontAlgn="base">
        <a:spcBef>
          <a:spcPct val="0"/>
        </a:spcBef>
        <a:spcAft>
          <a:spcPct val="0"/>
        </a:spcAft>
        <a:defRPr sz="3600">
          <a:solidFill>
            <a:schemeClr val="tx1"/>
          </a:solidFill>
          <a:latin typeface="Cambria" pitchFamily="18" charset="0"/>
        </a:defRPr>
      </a:lvl9pPr>
    </p:titleStyle>
    <p:bodyStyle>
      <a:lvl1pPr marL="342900" indent="-342900" algn="l" rtl="0" eaLnBrk="0" fontAlgn="base" hangingPunct="0">
        <a:spcBef>
          <a:spcPct val="20000"/>
        </a:spcBef>
        <a:spcAft>
          <a:spcPct val="0"/>
        </a:spcAft>
        <a:buFont typeface="Calibri"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6324600" cy="792162"/>
          </a:xfrm>
          <a:prstGeom prst="rect">
            <a:avLst/>
          </a:prstGeom>
          <a:noFill/>
          <a:ln w="0">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19200"/>
            <a:ext cx="82296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04" r:id="rId1"/>
  </p:sldLayoutIdLst>
  <p:transition>
    <p:fade thruBlk="1"/>
  </p:transition>
  <p:timing>
    <p:tnLst>
      <p:par>
        <p:cTn id="1" dur="indefinite" restart="never" nodeType="tmRoot"/>
      </p:par>
    </p:tnLst>
  </p:timing>
  <p:txStyles>
    <p:titleStyle>
      <a:lvl1pPr algn="l" rtl="0" eaLnBrk="0" fontAlgn="base" hangingPunct="0">
        <a:spcBef>
          <a:spcPct val="0"/>
        </a:spcBef>
        <a:spcAft>
          <a:spcPct val="0"/>
        </a:spcAft>
        <a:defRPr sz="3600" kern="1200">
          <a:solidFill>
            <a:schemeClr val="tx1"/>
          </a:solidFill>
          <a:latin typeface="Cambria" pitchFamily="18" charset="0"/>
          <a:ea typeface="+mj-ea"/>
          <a:cs typeface="+mj-cs"/>
        </a:defRPr>
      </a:lvl1pPr>
      <a:lvl2pPr algn="l" rtl="0" eaLnBrk="0" fontAlgn="base" hangingPunct="0">
        <a:spcBef>
          <a:spcPct val="0"/>
        </a:spcBef>
        <a:spcAft>
          <a:spcPct val="0"/>
        </a:spcAft>
        <a:defRPr sz="3600">
          <a:solidFill>
            <a:schemeClr val="tx1"/>
          </a:solidFill>
          <a:latin typeface="Cambria" pitchFamily="18" charset="0"/>
        </a:defRPr>
      </a:lvl2pPr>
      <a:lvl3pPr algn="l" rtl="0" eaLnBrk="0" fontAlgn="base" hangingPunct="0">
        <a:spcBef>
          <a:spcPct val="0"/>
        </a:spcBef>
        <a:spcAft>
          <a:spcPct val="0"/>
        </a:spcAft>
        <a:defRPr sz="3600">
          <a:solidFill>
            <a:schemeClr val="tx1"/>
          </a:solidFill>
          <a:latin typeface="Cambria" pitchFamily="18" charset="0"/>
        </a:defRPr>
      </a:lvl3pPr>
      <a:lvl4pPr algn="l" rtl="0" eaLnBrk="0" fontAlgn="base" hangingPunct="0">
        <a:spcBef>
          <a:spcPct val="0"/>
        </a:spcBef>
        <a:spcAft>
          <a:spcPct val="0"/>
        </a:spcAft>
        <a:defRPr sz="3600">
          <a:solidFill>
            <a:schemeClr val="tx1"/>
          </a:solidFill>
          <a:latin typeface="Cambria" pitchFamily="18" charset="0"/>
        </a:defRPr>
      </a:lvl4pPr>
      <a:lvl5pPr algn="l" rtl="0" eaLnBrk="0" fontAlgn="base" hangingPunct="0">
        <a:spcBef>
          <a:spcPct val="0"/>
        </a:spcBef>
        <a:spcAft>
          <a:spcPct val="0"/>
        </a:spcAft>
        <a:defRPr sz="3600">
          <a:solidFill>
            <a:schemeClr val="tx1"/>
          </a:solidFill>
          <a:latin typeface="Cambria" pitchFamily="18" charset="0"/>
        </a:defRPr>
      </a:lvl5pPr>
      <a:lvl6pPr marL="457200" algn="l" rtl="0" fontAlgn="base">
        <a:spcBef>
          <a:spcPct val="0"/>
        </a:spcBef>
        <a:spcAft>
          <a:spcPct val="0"/>
        </a:spcAft>
        <a:defRPr sz="3600">
          <a:solidFill>
            <a:schemeClr val="tx1"/>
          </a:solidFill>
          <a:latin typeface="Cambria" pitchFamily="18" charset="0"/>
        </a:defRPr>
      </a:lvl6pPr>
      <a:lvl7pPr marL="914400" algn="l" rtl="0" fontAlgn="base">
        <a:spcBef>
          <a:spcPct val="0"/>
        </a:spcBef>
        <a:spcAft>
          <a:spcPct val="0"/>
        </a:spcAft>
        <a:defRPr sz="3600">
          <a:solidFill>
            <a:schemeClr val="tx1"/>
          </a:solidFill>
          <a:latin typeface="Cambria" pitchFamily="18" charset="0"/>
        </a:defRPr>
      </a:lvl7pPr>
      <a:lvl8pPr marL="1371600" algn="l" rtl="0" fontAlgn="base">
        <a:spcBef>
          <a:spcPct val="0"/>
        </a:spcBef>
        <a:spcAft>
          <a:spcPct val="0"/>
        </a:spcAft>
        <a:defRPr sz="3600">
          <a:solidFill>
            <a:schemeClr val="tx1"/>
          </a:solidFill>
          <a:latin typeface="Cambria" pitchFamily="18" charset="0"/>
        </a:defRPr>
      </a:lvl8pPr>
      <a:lvl9pPr marL="1828800" algn="l" rtl="0" fontAlgn="base">
        <a:spcBef>
          <a:spcPct val="0"/>
        </a:spcBef>
        <a:spcAft>
          <a:spcPct val="0"/>
        </a:spcAft>
        <a:defRPr sz="3600">
          <a:solidFill>
            <a:schemeClr val="tx1"/>
          </a:solidFill>
          <a:latin typeface="Cambria" pitchFamily="18" charset="0"/>
        </a:defRPr>
      </a:lvl9pPr>
    </p:titleStyle>
    <p:bodyStyle>
      <a:lvl1pPr marL="342900" indent="-342900" algn="l" rtl="0" eaLnBrk="0" fontAlgn="base" hangingPunct="0">
        <a:spcBef>
          <a:spcPct val="20000"/>
        </a:spcBef>
        <a:spcAft>
          <a:spcPct val="0"/>
        </a:spcAft>
        <a:buFont typeface="Calibri"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6324600" cy="792162"/>
          </a:xfrm>
          <a:prstGeom prst="rect">
            <a:avLst/>
          </a:prstGeom>
          <a:noFill/>
          <a:ln w="0">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19200"/>
            <a:ext cx="82296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lumMod val="50000"/>
                    <a:lumOff val="50000"/>
                  </a:schemeClr>
                </a:solidFill>
                <a:latin typeface="+mn-lt"/>
              </a:defRPr>
            </a:lvl1pPr>
          </a:lstStyle>
          <a:p>
            <a:pPr>
              <a:defRPr/>
            </a:pPr>
            <a:r>
              <a:rPr lang="en-US" dirty="0" smtClean="0"/>
              <a:t>The Social Nature of Bugs</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lumMod val="50000"/>
                    <a:lumOff val="50000"/>
                  </a:schemeClr>
                </a:solidFill>
                <a:latin typeface="+mn-lt"/>
              </a:defRPr>
            </a:lvl1pPr>
          </a:lstStyle>
          <a:p>
            <a:pPr>
              <a:defRPr/>
            </a:pPr>
            <a:fld id="{D3A2F19A-942A-429A-837C-C20E255E36BD}" type="datetime4">
              <a:rPr lang="en-US"/>
              <a:pPr>
                <a:defRPr/>
              </a:pPr>
              <a:t>February 9, 2010</a:t>
            </a:fld>
            <a:endParaRPr lang="en-US" dirty="0"/>
          </a:p>
        </p:txBody>
      </p:sp>
      <p:pic>
        <p:nvPicPr>
          <p:cNvPr id="7" name="Picture 6" descr="uofc-logo-trans.png"/>
          <p:cNvPicPr>
            <a:picLocks noChangeAspect="1"/>
          </p:cNvPicPr>
          <p:nvPr userDrawn="1"/>
        </p:nvPicPr>
        <p:blipFill>
          <a:blip r:embed="rId3" cstate="print"/>
          <a:stretch>
            <a:fillRect/>
          </a:stretch>
        </p:blipFill>
        <p:spPr>
          <a:xfrm>
            <a:off x="439253" y="5486400"/>
            <a:ext cx="1008547" cy="1044855"/>
          </a:xfrm>
          <a:prstGeom prst="rect">
            <a:avLst/>
          </a:prstGeom>
        </p:spPr>
      </p:pic>
    </p:spTree>
  </p:cSld>
  <p:clrMap bg1="lt1" tx1="dk1" bg2="lt2" tx2="dk2" accent1="accent1" accent2="accent2" accent3="accent3" accent4="accent4" accent5="accent5" accent6="accent6" hlink="hlink" folHlink="folHlink"/>
  <p:sldLayoutIdLst>
    <p:sldLayoutId id="2147483701" r:id="rId1"/>
  </p:sldLayoutIdLst>
  <p:transition>
    <p:fade thruBlk="1"/>
  </p:transition>
  <p:timing>
    <p:tnLst>
      <p:par>
        <p:cTn id="1" dur="indefinite" restart="never" nodeType="tmRoot"/>
      </p:par>
    </p:tnLst>
  </p:timing>
  <p:txStyles>
    <p:titleStyle>
      <a:lvl1pPr algn="l" rtl="0" eaLnBrk="0" fontAlgn="base" hangingPunct="0">
        <a:spcBef>
          <a:spcPct val="0"/>
        </a:spcBef>
        <a:spcAft>
          <a:spcPct val="0"/>
        </a:spcAft>
        <a:defRPr sz="3600" kern="1200">
          <a:solidFill>
            <a:schemeClr val="tx1"/>
          </a:solidFill>
          <a:latin typeface="Cambria" pitchFamily="18" charset="0"/>
          <a:ea typeface="+mj-ea"/>
          <a:cs typeface="+mj-cs"/>
        </a:defRPr>
      </a:lvl1pPr>
      <a:lvl2pPr algn="l" rtl="0" eaLnBrk="0" fontAlgn="base" hangingPunct="0">
        <a:spcBef>
          <a:spcPct val="0"/>
        </a:spcBef>
        <a:spcAft>
          <a:spcPct val="0"/>
        </a:spcAft>
        <a:defRPr sz="3600">
          <a:solidFill>
            <a:schemeClr val="tx1"/>
          </a:solidFill>
          <a:latin typeface="Cambria" pitchFamily="18" charset="0"/>
        </a:defRPr>
      </a:lvl2pPr>
      <a:lvl3pPr algn="l" rtl="0" eaLnBrk="0" fontAlgn="base" hangingPunct="0">
        <a:spcBef>
          <a:spcPct val="0"/>
        </a:spcBef>
        <a:spcAft>
          <a:spcPct val="0"/>
        </a:spcAft>
        <a:defRPr sz="3600">
          <a:solidFill>
            <a:schemeClr val="tx1"/>
          </a:solidFill>
          <a:latin typeface="Cambria" pitchFamily="18" charset="0"/>
        </a:defRPr>
      </a:lvl3pPr>
      <a:lvl4pPr algn="l" rtl="0" eaLnBrk="0" fontAlgn="base" hangingPunct="0">
        <a:spcBef>
          <a:spcPct val="0"/>
        </a:spcBef>
        <a:spcAft>
          <a:spcPct val="0"/>
        </a:spcAft>
        <a:defRPr sz="3600">
          <a:solidFill>
            <a:schemeClr val="tx1"/>
          </a:solidFill>
          <a:latin typeface="Cambria" pitchFamily="18" charset="0"/>
        </a:defRPr>
      </a:lvl4pPr>
      <a:lvl5pPr algn="l" rtl="0" eaLnBrk="0" fontAlgn="base" hangingPunct="0">
        <a:spcBef>
          <a:spcPct val="0"/>
        </a:spcBef>
        <a:spcAft>
          <a:spcPct val="0"/>
        </a:spcAft>
        <a:defRPr sz="3600">
          <a:solidFill>
            <a:schemeClr val="tx1"/>
          </a:solidFill>
          <a:latin typeface="Cambria" pitchFamily="18" charset="0"/>
        </a:defRPr>
      </a:lvl5pPr>
      <a:lvl6pPr marL="457200" algn="l" rtl="0" fontAlgn="base">
        <a:spcBef>
          <a:spcPct val="0"/>
        </a:spcBef>
        <a:spcAft>
          <a:spcPct val="0"/>
        </a:spcAft>
        <a:defRPr sz="3600">
          <a:solidFill>
            <a:schemeClr val="tx1"/>
          </a:solidFill>
          <a:latin typeface="Cambria" pitchFamily="18" charset="0"/>
        </a:defRPr>
      </a:lvl6pPr>
      <a:lvl7pPr marL="914400" algn="l" rtl="0" fontAlgn="base">
        <a:spcBef>
          <a:spcPct val="0"/>
        </a:spcBef>
        <a:spcAft>
          <a:spcPct val="0"/>
        </a:spcAft>
        <a:defRPr sz="3600">
          <a:solidFill>
            <a:schemeClr val="tx1"/>
          </a:solidFill>
          <a:latin typeface="Cambria" pitchFamily="18" charset="0"/>
        </a:defRPr>
      </a:lvl7pPr>
      <a:lvl8pPr marL="1371600" algn="l" rtl="0" fontAlgn="base">
        <a:spcBef>
          <a:spcPct val="0"/>
        </a:spcBef>
        <a:spcAft>
          <a:spcPct val="0"/>
        </a:spcAft>
        <a:defRPr sz="3600">
          <a:solidFill>
            <a:schemeClr val="tx1"/>
          </a:solidFill>
          <a:latin typeface="Cambria" pitchFamily="18" charset="0"/>
        </a:defRPr>
      </a:lvl8pPr>
      <a:lvl9pPr marL="1828800" algn="l" rtl="0" fontAlgn="base">
        <a:spcBef>
          <a:spcPct val="0"/>
        </a:spcBef>
        <a:spcAft>
          <a:spcPct val="0"/>
        </a:spcAft>
        <a:defRPr sz="3600">
          <a:solidFill>
            <a:schemeClr val="tx1"/>
          </a:solidFill>
          <a:latin typeface="Cambria" pitchFamily="18" charset="0"/>
        </a:defRPr>
      </a:lvl9pPr>
    </p:titleStyle>
    <p:bodyStyle>
      <a:lvl1pPr marL="342900" indent="-342900" algn="l" rtl="0" eaLnBrk="0" fontAlgn="base" hangingPunct="0">
        <a:spcBef>
          <a:spcPct val="20000"/>
        </a:spcBef>
        <a:spcAft>
          <a:spcPct val="0"/>
        </a:spcAft>
        <a:buFont typeface="Calibri"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image" Target="../media/image29.jpe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g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gif"/><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ctrTitle"/>
          </p:nvPr>
        </p:nvSpPr>
        <p:spPr>
          <a:xfrm>
            <a:off x="2841812" y="1063625"/>
            <a:ext cx="5791200" cy="688975"/>
          </a:xfrm>
        </p:spPr>
        <p:txBody>
          <a:bodyPr/>
          <a:lstStyle/>
          <a:p>
            <a:pPr eaLnBrk="1" hangingPunct="1"/>
            <a:r>
              <a:rPr lang="en-US" sz="2200" b="1" dirty="0" smtClean="0"/>
              <a:t>Communication, Collaboration, and Bugs:</a:t>
            </a:r>
            <a:r>
              <a:rPr lang="en-US" sz="1450" dirty="0" smtClean="0"/>
              <a:t/>
            </a:r>
            <a:br>
              <a:rPr lang="en-US" sz="1450" dirty="0" smtClean="0"/>
            </a:br>
            <a:r>
              <a:rPr lang="en-US" sz="1550" dirty="0" smtClean="0"/>
              <a:t>The Social Nature of Issue Tracking in Small, Collocated Teams</a:t>
            </a:r>
          </a:p>
        </p:txBody>
      </p:sp>
      <p:sp>
        <p:nvSpPr>
          <p:cNvPr id="6" name="Subtitle 5"/>
          <p:cNvSpPr>
            <a:spLocks noGrp="1"/>
          </p:cNvSpPr>
          <p:nvPr>
            <p:ph type="subTitle" idx="1"/>
          </p:nvPr>
        </p:nvSpPr>
        <p:spPr/>
        <p:txBody>
          <a:bodyPr/>
          <a:lstStyle/>
          <a:p>
            <a:endParaRPr lang="en-US"/>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of the Issue Tracker</a:t>
            </a:r>
            <a:endParaRPr lang="en-US" dirty="0"/>
          </a:p>
        </p:txBody>
      </p:sp>
      <p:sp>
        <p:nvSpPr>
          <p:cNvPr id="5" name="TextBox 4"/>
          <p:cNvSpPr txBox="1"/>
          <p:nvPr/>
        </p:nvSpPr>
        <p:spPr>
          <a:xfrm>
            <a:off x="457200" y="1361182"/>
            <a:ext cx="8229600" cy="1077218"/>
          </a:xfrm>
          <a:prstGeom prst="rect">
            <a:avLst/>
          </a:prstGeom>
          <a:noFill/>
        </p:spPr>
        <p:txBody>
          <a:bodyPr wrap="square" rtlCol="0">
            <a:spAutoFit/>
          </a:bodyPr>
          <a:lstStyle/>
          <a:p>
            <a:pPr marL="342900" indent="-342900">
              <a:buAutoNum type="arabicPeriod"/>
            </a:pPr>
            <a:r>
              <a:rPr lang="en-US" sz="3200" dirty="0" smtClean="0">
                <a:latin typeface="+mj-lt"/>
              </a:rPr>
              <a:t>Issue Tracker as…</a:t>
            </a:r>
          </a:p>
          <a:p>
            <a:pPr marL="342900" indent="-342900" algn="r"/>
            <a:r>
              <a:rPr lang="en-US" sz="3200" b="1" i="1" dirty="0" smtClean="0">
                <a:latin typeface="+mj-lt"/>
              </a:rPr>
              <a:t>Knowledge Repository</a:t>
            </a:r>
          </a:p>
        </p:txBody>
      </p:sp>
      <p:pic>
        <p:nvPicPr>
          <p:cNvPr id="1026" name="Picture 2"/>
          <p:cNvPicPr>
            <a:picLocks noChangeAspect="1" noChangeArrowheads="1"/>
          </p:cNvPicPr>
          <p:nvPr/>
        </p:nvPicPr>
        <p:blipFill>
          <a:blip r:embed="rId3" cstate="print"/>
          <a:srcRect l="11719" t="41696" r="12500" b="9862"/>
          <a:stretch>
            <a:fillRect/>
          </a:stretch>
        </p:blipFill>
        <p:spPr bwMode="auto">
          <a:xfrm>
            <a:off x="304800" y="2667001"/>
            <a:ext cx="8658495" cy="3124200"/>
          </a:xfrm>
          <a:prstGeom prst="rect">
            <a:avLst/>
          </a:prstGeom>
          <a:noFill/>
          <a:ln w="9525">
            <a:noFill/>
            <a:miter lim="800000"/>
            <a:headEnd/>
            <a:tailEnd/>
          </a:ln>
        </p:spPr>
      </p:pic>
      <p:sp>
        <p:nvSpPr>
          <p:cNvPr id="8" name="Rounded Rectangle 7"/>
          <p:cNvSpPr/>
          <p:nvPr/>
        </p:nvSpPr>
        <p:spPr>
          <a:xfrm>
            <a:off x="342900" y="2895600"/>
            <a:ext cx="8458200" cy="2743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sz="2400" dirty="0" smtClean="0"/>
              <a:t>We’ve had this thing for 8 years, starting from case 1, and now we’re at 1,354,487 cases. All these little bits… little bits of insight and little bits of things are in there and you can search them. … It has been really valuable for us, and in the future it’s just going to grow and grow and be more valuable.</a:t>
            </a:r>
          </a:p>
          <a:p>
            <a:pPr algn="r"/>
            <a:r>
              <a:rPr lang="en-CA" sz="2400" i="1" dirty="0" smtClean="0"/>
              <a:t>—P08, Dev Lead</a:t>
            </a:r>
            <a:r>
              <a:rPr lang="en-CA" sz="2400" dirty="0" smtClean="0"/>
              <a: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20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10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1000"/>
                                        <p:tgtEl>
                                          <p:spTgt spid="1026"/>
                                        </p:tgtEl>
                                      </p:cBhvr>
                                    </p:animEffect>
                                    <p:set>
                                      <p:cBhvr>
                                        <p:cTn id="21" dur="1" fill="hold">
                                          <p:stCondLst>
                                            <p:cond delay="999"/>
                                          </p:stCondLst>
                                        </p:cTn>
                                        <p:tgtEl>
                                          <p:spTgt spid="1026"/>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of the Issue Tracker</a:t>
            </a:r>
            <a:endParaRPr lang="en-US" dirty="0"/>
          </a:p>
        </p:txBody>
      </p:sp>
      <p:sp>
        <p:nvSpPr>
          <p:cNvPr id="5" name="TextBox 4"/>
          <p:cNvSpPr txBox="1"/>
          <p:nvPr/>
        </p:nvSpPr>
        <p:spPr>
          <a:xfrm>
            <a:off x="457200" y="1361182"/>
            <a:ext cx="8229600" cy="1077218"/>
          </a:xfrm>
          <a:prstGeom prst="rect">
            <a:avLst/>
          </a:prstGeom>
          <a:noFill/>
        </p:spPr>
        <p:txBody>
          <a:bodyPr wrap="square" rtlCol="0">
            <a:spAutoFit/>
          </a:bodyPr>
          <a:lstStyle/>
          <a:p>
            <a:pPr marL="514350" indent="-514350">
              <a:buFont typeface="+mj-lt"/>
              <a:buAutoNum type="arabicPeriod" startAt="2"/>
            </a:pPr>
            <a:r>
              <a:rPr lang="en-US" sz="3200" dirty="0" smtClean="0">
                <a:latin typeface="+mj-lt"/>
              </a:rPr>
              <a:t>Issue Tracker as…</a:t>
            </a:r>
          </a:p>
          <a:p>
            <a:pPr marL="514350" indent="-514350" algn="r"/>
            <a:r>
              <a:rPr lang="en-US" sz="3200" b="1" i="1" dirty="0" smtClean="0">
                <a:latin typeface="+mj-lt"/>
              </a:rPr>
              <a:t>Stakeholders’ Boundary Objects</a:t>
            </a:r>
          </a:p>
        </p:txBody>
      </p:sp>
      <p:sp>
        <p:nvSpPr>
          <p:cNvPr id="7" name="Oval 6"/>
          <p:cNvSpPr/>
          <p:nvPr/>
        </p:nvSpPr>
        <p:spPr>
          <a:xfrm>
            <a:off x="2057400" y="2971800"/>
            <a:ext cx="2819400" cy="2743200"/>
          </a:xfrm>
          <a:prstGeom prst="ellipse">
            <a:avLst/>
          </a:prstGeom>
          <a:solidFill>
            <a:schemeClr val="accent6">
              <a:alpha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smtClean="0">
                <a:solidFill>
                  <a:schemeClr val="tx1"/>
                </a:solidFill>
              </a:rPr>
              <a:t>Dev Team</a:t>
            </a:r>
            <a:endParaRPr lang="en-US" sz="2400" dirty="0">
              <a:solidFill>
                <a:schemeClr val="tx1"/>
              </a:solidFill>
            </a:endParaRPr>
          </a:p>
        </p:txBody>
      </p:sp>
      <p:sp>
        <p:nvSpPr>
          <p:cNvPr id="17" name="Oval 16"/>
          <p:cNvSpPr/>
          <p:nvPr/>
        </p:nvSpPr>
        <p:spPr>
          <a:xfrm>
            <a:off x="4320988" y="2971800"/>
            <a:ext cx="2819400" cy="2743200"/>
          </a:xfrm>
          <a:prstGeom prst="ellipse">
            <a:avLst/>
          </a:prstGeom>
          <a:solidFill>
            <a:schemeClr val="accent3">
              <a:alpha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smtClean="0">
                <a:solidFill>
                  <a:schemeClr val="tx1"/>
                </a:solidFill>
              </a:rPr>
              <a:t>Customers</a:t>
            </a:r>
          </a:p>
        </p:txBody>
      </p:sp>
      <p:cxnSp>
        <p:nvCxnSpPr>
          <p:cNvPr id="20" name="Straight Connector 19"/>
          <p:cNvCxnSpPr/>
          <p:nvPr/>
        </p:nvCxnSpPr>
        <p:spPr>
          <a:xfrm rot="5400000">
            <a:off x="2606488" y="4381500"/>
            <a:ext cx="3429000" cy="0"/>
          </a:xfrm>
          <a:prstGeom prst="line">
            <a:avLst/>
          </a:prstGeom>
          <a:ln w="50800">
            <a:prstDash val="sysDash"/>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rot="5400000">
            <a:off x="3162299" y="4381500"/>
            <a:ext cx="3429000" cy="0"/>
          </a:xfrm>
          <a:prstGeom prst="line">
            <a:avLst/>
          </a:prstGeom>
          <a:ln w="50800">
            <a:prstDash val="sysDash"/>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a:off x="2362200" y="2667000"/>
            <a:ext cx="2286000" cy="381000"/>
          </a:xfrm>
          <a:prstGeom prst="straightConnector1">
            <a:avLst/>
          </a:prstGeom>
          <a:ln w="25400">
            <a:headEnd w="lg" len="lg"/>
            <a:tailEnd type="arrow" w="lg" len="lg"/>
          </a:ln>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457200" y="2209800"/>
            <a:ext cx="2667000" cy="707886"/>
          </a:xfrm>
          <a:prstGeom prst="rect">
            <a:avLst/>
          </a:prstGeom>
          <a:noFill/>
        </p:spPr>
        <p:txBody>
          <a:bodyPr wrap="square" rtlCol="0">
            <a:spAutoFit/>
          </a:bodyPr>
          <a:lstStyle/>
          <a:p>
            <a:pPr algn="ctr"/>
            <a:r>
              <a:rPr lang="en-US" sz="2000" dirty="0" smtClean="0">
                <a:latin typeface="+mn-lt"/>
              </a:rPr>
              <a:t>Organization/customer boundary</a:t>
            </a:r>
            <a:endParaRPr lang="en-US" sz="2000" dirty="0">
              <a:latin typeface="+mn-lt"/>
            </a:endParaRPr>
          </a:p>
        </p:txBody>
      </p:sp>
      <p:pic>
        <p:nvPicPr>
          <p:cNvPr id="26" name="Picture 25" descr="bugzilla-logo.png"/>
          <p:cNvPicPr>
            <a:picLocks noChangeAspect="1"/>
          </p:cNvPicPr>
          <p:nvPr/>
        </p:nvPicPr>
        <p:blipFill>
          <a:blip r:embed="rId3" cstate="print"/>
          <a:stretch>
            <a:fillRect/>
          </a:stretch>
        </p:blipFill>
        <p:spPr>
          <a:xfrm>
            <a:off x="4124325" y="3711388"/>
            <a:ext cx="904875" cy="1190625"/>
          </a:xfrm>
          <a:prstGeom prst="rect">
            <a:avLst/>
          </a:prstGeom>
          <a:ln>
            <a:noFill/>
          </a:ln>
          <a:effectLst>
            <a:glow rad="101600">
              <a:schemeClr val="bg1">
                <a:alpha val="40000"/>
              </a:schemeClr>
            </a:glow>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0"/>
                                        <p:tgtEl>
                                          <p:spTgt spid="5">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childTnLst>
                                </p:cTn>
                              </p:par>
                              <p:par>
                                <p:cTn id="24" presetID="10"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childTnLst>
                                </p:cTn>
                              </p:par>
                              <p:par>
                                <p:cTn id="27" presetID="10"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1000"/>
                                        <p:tgtEl>
                                          <p:spTgt spid="31"/>
                                        </p:tgtEl>
                                      </p:cBhvr>
                                    </p:animEffect>
                                  </p:childTnLst>
                                </p:cTn>
                              </p:par>
                            </p:childTnLst>
                          </p:cTn>
                        </p:par>
                        <p:par>
                          <p:cTn id="33" fill="hold">
                            <p:stCondLst>
                              <p:cond delay="5000"/>
                            </p:stCondLst>
                            <p:childTnLst>
                              <p:par>
                                <p:cTn id="34" presetID="10" presetClass="entr" presetSubtype="0" fill="hold" nodeType="afterEffect">
                                  <p:stCondLst>
                                    <p:cond delay="200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of the Issue Tracker</a:t>
            </a:r>
            <a:endParaRPr lang="en-US" dirty="0"/>
          </a:p>
        </p:txBody>
      </p:sp>
      <p:sp>
        <p:nvSpPr>
          <p:cNvPr id="5" name="TextBox 4"/>
          <p:cNvSpPr txBox="1"/>
          <p:nvPr/>
        </p:nvSpPr>
        <p:spPr>
          <a:xfrm>
            <a:off x="457200" y="1361182"/>
            <a:ext cx="8229600" cy="1077218"/>
          </a:xfrm>
          <a:prstGeom prst="rect">
            <a:avLst/>
          </a:prstGeom>
          <a:noFill/>
        </p:spPr>
        <p:txBody>
          <a:bodyPr wrap="square" rtlCol="0">
            <a:spAutoFit/>
          </a:bodyPr>
          <a:lstStyle/>
          <a:p>
            <a:pPr marL="514350" indent="-514350">
              <a:buFont typeface="+mj-lt"/>
              <a:buAutoNum type="arabicPeriod" startAt="3"/>
            </a:pPr>
            <a:r>
              <a:rPr lang="en-US" sz="3200" dirty="0" smtClean="0">
                <a:latin typeface="+mj-lt"/>
              </a:rPr>
              <a:t>Issue Tracker as…</a:t>
            </a:r>
          </a:p>
          <a:p>
            <a:pPr marL="342900" indent="-342900" algn="r"/>
            <a:r>
              <a:rPr lang="en-US" sz="3200" b="1" i="1" dirty="0" smtClean="0">
                <a:latin typeface="+mj-lt"/>
              </a:rPr>
              <a:t>Communication &amp; Coordination Hub</a:t>
            </a:r>
          </a:p>
        </p:txBody>
      </p:sp>
      <p:pic>
        <p:nvPicPr>
          <p:cNvPr id="2050" name="Picture 2"/>
          <p:cNvPicPr>
            <a:picLocks noChangeAspect="1" noChangeArrowheads="1"/>
          </p:cNvPicPr>
          <p:nvPr/>
        </p:nvPicPr>
        <p:blipFill>
          <a:blip r:embed="rId3" cstate="print"/>
          <a:srcRect l="29688" t="38424" r="14062" b="9862"/>
          <a:stretch>
            <a:fillRect/>
          </a:stretch>
        </p:blipFill>
        <p:spPr bwMode="auto">
          <a:xfrm>
            <a:off x="1066800" y="2438400"/>
            <a:ext cx="6999276" cy="3632200"/>
          </a:xfrm>
          <a:prstGeom prst="rect">
            <a:avLst/>
          </a:prstGeom>
          <a:noFill/>
          <a:ln w="9525">
            <a:noFill/>
            <a:miter lim="800000"/>
            <a:headEnd/>
            <a:tailEnd/>
          </a:ln>
        </p:spPr>
      </p:pic>
      <p:sp>
        <p:nvSpPr>
          <p:cNvPr id="8" name="Rounded Rectangle 7"/>
          <p:cNvSpPr/>
          <p:nvPr/>
        </p:nvSpPr>
        <p:spPr>
          <a:xfrm>
            <a:off x="476250" y="2667000"/>
            <a:ext cx="8191500" cy="32004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sz="2400" dirty="0" smtClean="0"/>
              <a:t>You’re not going to be able to do it in your head or in files or in multiple emails that are being sent to all these different people…they’re not connected. … If it’s in this one central place that other people can see, maybe there’s a chance for it to get fixed twice. Not just fixed once for the customer we fixed it for, but fixed for all the customers.</a:t>
            </a:r>
            <a:endParaRPr lang="en-CA" sz="2400" i="1" dirty="0" smtClean="0"/>
          </a:p>
          <a:p>
            <a:pPr algn="r"/>
            <a:r>
              <a:rPr lang="en-CA" sz="2400" i="1" dirty="0" smtClean="0"/>
              <a:t>—P08, Dev Lead</a:t>
            </a:r>
            <a:r>
              <a:rPr lang="en-CA" sz="2400" dirty="0" smtClean="0"/>
              <a: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20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10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1000"/>
                                        <p:tgtEl>
                                          <p:spTgt spid="2050"/>
                                        </p:tgtEl>
                                      </p:cBhvr>
                                    </p:animEffect>
                                    <p:set>
                                      <p:cBhvr>
                                        <p:cTn id="21" dur="1" fill="hold">
                                          <p:stCondLst>
                                            <p:cond delay="999"/>
                                          </p:stCondLst>
                                        </p:cTn>
                                        <p:tgtEl>
                                          <p:spTgt spid="2050"/>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of the Issue Tracker</a:t>
            </a:r>
            <a:endParaRPr lang="en-US" dirty="0"/>
          </a:p>
        </p:txBody>
      </p:sp>
      <p:sp>
        <p:nvSpPr>
          <p:cNvPr id="5" name="TextBox 4"/>
          <p:cNvSpPr txBox="1"/>
          <p:nvPr/>
        </p:nvSpPr>
        <p:spPr>
          <a:xfrm>
            <a:off x="457200" y="1361182"/>
            <a:ext cx="8229600" cy="1077218"/>
          </a:xfrm>
          <a:prstGeom prst="rect">
            <a:avLst/>
          </a:prstGeom>
          <a:noFill/>
        </p:spPr>
        <p:txBody>
          <a:bodyPr wrap="square" rtlCol="0">
            <a:spAutoFit/>
          </a:bodyPr>
          <a:lstStyle/>
          <a:p>
            <a:pPr marL="514350" indent="-514350">
              <a:buFont typeface="+mj-lt"/>
              <a:buAutoNum type="arabicPeriod" startAt="4"/>
            </a:pPr>
            <a:r>
              <a:rPr lang="en-US" sz="3200" dirty="0" smtClean="0">
                <a:latin typeface="+mj-lt"/>
              </a:rPr>
              <a:t>Issue Tracker as…</a:t>
            </a:r>
          </a:p>
          <a:p>
            <a:pPr marL="342900" indent="-342900" algn="r"/>
            <a:r>
              <a:rPr lang="en-US" sz="3200" b="1" i="1" dirty="0" smtClean="0">
                <a:latin typeface="+mj-lt"/>
              </a:rPr>
              <a:t>Communication Channel</a:t>
            </a:r>
          </a:p>
        </p:txBody>
      </p:sp>
      <p:pic>
        <p:nvPicPr>
          <p:cNvPr id="6" name="Content Placeholder 7" descr="basicsOfBugTracking-Case14.PNG"/>
          <p:cNvPicPr>
            <a:picLocks noGrp="1" noChangeAspect="1"/>
          </p:cNvPicPr>
          <p:nvPr>
            <p:ph idx="1"/>
          </p:nvPr>
        </p:nvPicPr>
        <p:blipFill>
          <a:blip r:embed="rId3" cstate="print"/>
          <a:srcRect l="22713" t="14160" r="2135" b="4178"/>
          <a:stretch>
            <a:fillRect/>
          </a:stretch>
        </p:blipFill>
        <p:spPr>
          <a:xfrm>
            <a:off x="2133600" y="3581400"/>
            <a:ext cx="4876800" cy="7162800"/>
          </a:xfrm>
          <a:prstGeom prst="rect">
            <a:avLst/>
          </a:prstGeom>
          <a:ln>
            <a:noFill/>
          </a:ln>
          <a:effectLst>
            <a:outerShdw blurRad="292100" dist="139700" dir="2700000" algn="tl" rotWithShape="0">
              <a:srgbClr val="333333">
                <a:alpha val="65000"/>
              </a:srgbClr>
            </a:outerShdw>
          </a:effectLst>
        </p:spPr>
      </p:pic>
      <p:sp>
        <p:nvSpPr>
          <p:cNvPr id="8" name="Rounded Rectangle 7"/>
          <p:cNvSpPr/>
          <p:nvPr/>
        </p:nvSpPr>
        <p:spPr>
          <a:xfrm>
            <a:off x="342900" y="2895600"/>
            <a:ext cx="8458200" cy="2667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sz="2400" dirty="0" smtClean="0"/>
              <a:t>Ok, so in that specific case I would use [the issue tracker] for sure because then there’s a record of the communication with the bug, which is where I want it anyway. Like, if I ask someone separately in a different way than I am just going to write it in the bug anyway.</a:t>
            </a:r>
          </a:p>
          <a:p>
            <a:pPr algn="r"/>
            <a:r>
              <a:rPr lang="en-CA" sz="2400" i="1" dirty="0" smtClean="0"/>
              <a:t>—P07, Quality Assurance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20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64" presetClass="path" presetSubtype="0" accel="50000" decel="50000" fill="hold" nodeType="clickEffect">
                                  <p:stCondLst>
                                    <p:cond delay="0"/>
                                  </p:stCondLst>
                                  <p:childTnLst>
                                    <p:animMotion origin="layout" path="M 0 -4.44444E-6 L 0 -0.66666 " pathEditMode="relative" rAng="0" ptsTypes="AA">
                                      <p:cBhvr>
                                        <p:cTn id="20" dur="3000" fill="hold"/>
                                        <p:tgtEl>
                                          <p:spTgt spid="6"/>
                                        </p:tgtEl>
                                        <p:attrNameLst>
                                          <p:attrName>ppt_x</p:attrName>
                                          <p:attrName>ppt_y</p:attrName>
                                        </p:attrNameLst>
                                      </p:cBhvr>
                                      <p:rCtr x="0" y="-333"/>
                                    </p:animMotion>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1000"/>
                                        <p:tgtEl>
                                          <p:spTgt spid="6"/>
                                        </p:tgtEl>
                                      </p:cBhvr>
                                    </p:animEffect>
                                    <p:set>
                                      <p:cBhvr>
                                        <p:cTn id="25" dur="1" fill="hold">
                                          <p:stCondLst>
                                            <p:cond delay="999"/>
                                          </p:stCondLst>
                                        </p:cTn>
                                        <p:tgtEl>
                                          <p:spTgt spid="6"/>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Differing Perspectives</a:t>
            </a:r>
            <a:endParaRPr lang="en-US" dirty="0"/>
          </a:p>
        </p:txBody>
      </p:sp>
      <p:sp>
        <p:nvSpPr>
          <p:cNvPr id="3" name="Content Placeholder 2"/>
          <p:cNvSpPr>
            <a:spLocks noGrp="1"/>
          </p:cNvSpPr>
          <p:nvPr>
            <p:ph idx="1"/>
          </p:nvPr>
        </p:nvSpPr>
        <p:spPr>
          <a:xfrm>
            <a:off x="457200" y="1219200"/>
            <a:ext cx="8153400" cy="4906963"/>
          </a:xfrm>
        </p:spPr>
        <p:txBody>
          <a:bodyPr/>
          <a:lstStyle/>
          <a:p>
            <a:pPr lvl="1"/>
            <a:endParaRPr lang="en-US" sz="2000" dirty="0" smtClean="0"/>
          </a:p>
          <a:p>
            <a:pPr marL="457200" indent="-457200">
              <a:buFont typeface="+mj-lt"/>
              <a:buAutoNum type="arabicPeriod"/>
            </a:pPr>
            <a:r>
              <a:rPr lang="en-US" sz="2400" dirty="0" smtClean="0"/>
              <a:t>A bug list, a task list, a to-do list, or a…?</a:t>
            </a:r>
            <a:endParaRPr lang="en-US" sz="2400" dirty="0" smtClean="0">
              <a:solidFill>
                <a:schemeClr val="bg1">
                  <a:lumMod val="50000"/>
                </a:schemeClr>
              </a:solidFill>
            </a:endParaRPr>
          </a:p>
          <a:p>
            <a:pPr marL="1257300" lvl="2" indent="-342900">
              <a:buFont typeface="+mj-lt"/>
              <a:buAutoNum type="arabicPeriod"/>
            </a:pPr>
            <a:endParaRPr lang="en-US" sz="1600" dirty="0" smtClean="0">
              <a:solidFill>
                <a:schemeClr val="bg1">
                  <a:lumMod val="50000"/>
                </a:schemeClr>
              </a:solidFill>
            </a:endParaRPr>
          </a:p>
          <a:p>
            <a:pPr marL="457200" indent="-457200">
              <a:buFont typeface="+mj-lt"/>
              <a:buAutoNum type="arabicPeriod"/>
            </a:pPr>
            <a:r>
              <a:rPr lang="en-US" sz="2400" dirty="0" smtClean="0"/>
              <a:t>Full-fledged bugs and almost bugs</a:t>
            </a:r>
            <a:endParaRPr lang="en-US" sz="2400" dirty="0" smtClean="0">
              <a:solidFill>
                <a:schemeClr val="bg1">
                  <a:lumMod val="50000"/>
                </a:schemeClr>
              </a:solidFill>
            </a:endParaRPr>
          </a:p>
          <a:p>
            <a:pPr marL="1257300" lvl="2" indent="-342900">
              <a:buFont typeface="+mj-lt"/>
              <a:buAutoNum type="arabicPeriod"/>
            </a:pPr>
            <a:endParaRPr lang="en-US" sz="1600" dirty="0" smtClean="0"/>
          </a:p>
          <a:p>
            <a:pPr marL="457200" indent="-457200">
              <a:buFont typeface="+mj-lt"/>
              <a:buAutoNum type="arabicPeriod"/>
            </a:pPr>
            <a:r>
              <a:rPr lang="en-US" sz="2400" dirty="0" smtClean="0"/>
              <a:t>A “flurry of fields” vs. ease of entry</a:t>
            </a:r>
            <a:endParaRPr lang="en-US" sz="2400" dirty="0" smtClean="0">
              <a:solidFill>
                <a:schemeClr val="bg1">
                  <a:lumMod val="50000"/>
                </a:schemeClr>
              </a:solidFill>
            </a:endParaRPr>
          </a:p>
          <a:p>
            <a:pPr marL="1257300" lvl="2" indent="-342900">
              <a:buFont typeface="+mj-lt"/>
              <a:buAutoNum type="arabicPeriod"/>
            </a:pPr>
            <a:endParaRPr lang="en-US" sz="1600" dirty="0" smtClean="0"/>
          </a:p>
          <a:p>
            <a:pPr marL="457200" indent="-457200">
              <a:buFont typeface="+mj-lt"/>
              <a:buAutoNum type="arabicPeriod"/>
            </a:pPr>
            <a:r>
              <a:rPr lang="en-US" sz="2400" dirty="0" smtClean="0"/>
              <a:t>Different perceptions of priority</a:t>
            </a:r>
            <a:endParaRPr lang="en-US" sz="2400" dirty="0" smtClean="0">
              <a:solidFill>
                <a:schemeClr val="bg1">
                  <a:lumMod val="50000"/>
                </a:schemeClr>
              </a:solidFill>
            </a:endParaRPr>
          </a:p>
          <a:p>
            <a:pPr marL="1257300" lvl="2" indent="-342900">
              <a:buFont typeface="+mj-lt"/>
              <a:buAutoNum type="arabicPeriod"/>
            </a:pPr>
            <a:endParaRPr lang="en-US" sz="1600" dirty="0" smtClean="0"/>
          </a:p>
          <a:p>
            <a:pPr marL="457200" indent="-457200">
              <a:buFont typeface="+mj-lt"/>
              <a:buAutoNum type="arabicPeriod"/>
            </a:pPr>
            <a:r>
              <a:rPr lang="en-US" sz="2400" dirty="0" smtClean="0"/>
              <a:t>Shades of ownership: yours, mine, or ours?</a:t>
            </a:r>
            <a:endParaRPr lang="en-US" sz="2400" dirty="0" smtClean="0">
              <a:solidFill>
                <a:schemeClr val="bg1">
                  <a:lumMod val="50000"/>
                </a:schemeClr>
              </a:solidFill>
            </a:endParaRPr>
          </a:p>
          <a:p>
            <a:pPr marL="1257300" lvl="2" indent="-342900">
              <a:buFont typeface="+mj-lt"/>
              <a:buAutoNum type="arabicPeriod"/>
            </a:pPr>
            <a:endParaRPr lang="en-US" sz="1600" dirty="0" smtClean="0"/>
          </a:p>
          <a:p>
            <a:pPr marL="457200" indent="-457200">
              <a:buFont typeface="+mj-lt"/>
              <a:buAutoNum type="arabicPeriod"/>
            </a:pPr>
            <a:r>
              <a:rPr lang="en-US" sz="2400" dirty="0" smtClean="0"/>
              <a:t>Privacy, transparency, and the ‘in’ crowd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500"/>
                                        <p:tgtEl>
                                          <p:spTgt spid="3">
                                            <p:txEl>
                                              <p:pRg st="9" end="9"/>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fade">
                                      <p:cBhvr>
                                        <p:cTn id="2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30469" t="48443" r="52670" b="33391"/>
          <a:stretch>
            <a:fillRect/>
          </a:stretch>
        </p:blipFill>
        <p:spPr bwMode="auto">
          <a:xfrm>
            <a:off x="2895600" y="3124200"/>
            <a:ext cx="2882054" cy="17526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Differing </a:t>
            </a:r>
            <a:r>
              <a:rPr lang="en-US" dirty="0" smtClean="0"/>
              <a:t>Perspectives  </a:t>
            </a:r>
            <a:r>
              <a:rPr lang="en-US" sz="2800" dirty="0" smtClean="0">
                <a:solidFill>
                  <a:schemeClr val="bg1">
                    <a:lumMod val="50000"/>
                  </a:schemeClr>
                </a:solidFill>
              </a:rPr>
              <a:t>( 1 of 6 )</a:t>
            </a:r>
            <a:endParaRPr lang="en-US" sz="2800" dirty="0">
              <a:solidFill>
                <a:schemeClr val="bg1">
                  <a:lumMod val="50000"/>
                </a:schemeClr>
              </a:solidFill>
            </a:endParaRPr>
          </a:p>
        </p:txBody>
      </p:sp>
      <p:sp>
        <p:nvSpPr>
          <p:cNvPr id="5" name="TextBox 4"/>
          <p:cNvSpPr txBox="1"/>
          <p:nvPr/>
        </p:nvSpPr>
        <p:spPr>
          <a:xfrm>
            <a:off x="457200" y="1361182"/>
            <a:ext cx="8229600" cy="584775"/>
          </a:xfrm>
          <a:prstGeom prst="rect">
            <a:avLst/>
          </a:prstGeom>
          <a:noFill/>
        </p:spPr>
        <p:txBody>
          <a:bodyPr wrap="square" rtlCol="0">
            <a:spAutoFit/>
          </a:bodyPr>
          <a:lstStyle/>
          <a:p>
            <a:pPr marL="514350" indent="-514350">
              <a:buFont typeface="+mj-lt"/>
              <a:buAutoNum type="arabicPeriod"/>
            </a:pPr>
            <a:r>
              <a:rPr lang="en-US" sz="3200" b="1" i="1" dirty="0" smtClean="0">
                <a:latin typeface="+mj-lt"/>
              </a:rPr>
              <a:t>A bug list, a task list, or a to-do list?</a:t>
            </a:r>
          </a:p>
        </p:txBody>
      </p:sp>
      <p:sp>
        <p:nvSpPr>
          <p:cNvPr id="8" name="Rounded Rectangle 7"/>
          <p:cNvSpPr/>
          <p:nvPr/>
        </p:nvSpPr>
        <p:spPr>
          <a:xfrm>
            <a:off x="342900" y="2438400"/>
            <a:ext cx="7505700" cy="2667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sz="2400" dirty="0" smtClean="0"/>
              <a:t>[The issue tracker is there] to track problems. Not tasks, problems. </a:t>
            </a:r>
            <a:r>
              <a:rPr lang="en-CA" sz="2400" i="1" dirty="0" smtClean="0"/>
              <a:t>Totally</a:t>
            </a:r>
            <a:r>
              <a:rPr lang="en-CA" sz="2400" dirty="0" smtClean="0"/>
              <a:t> different. You can track tasks with Excel if you have to. It can be done. You don’t want to track problems with Excel. Because a problem is not perception, it’s reality, right? That’s the difference.</a:t>
            </a:r>
            <a:endParaRPr lang="en-US" sz="2400" dirty="0" smtClean="0"/>
          </a:p>
          <a:p>
            <a:pPr algn="r"/>
            <a:r>
              <a:rPr lang="en-CA" sz="2400" i="1" dirty="0" smtClean="0"/>
              <a:t>—P04, Quality Assurance</a:t>
            </a:r>
            <a:endParaRPr lang="en-US" sz="2400" dirty="0" smtClean="0"/>
          </a:p>
        </p:txBody>
      </p:sp>
      <p:sp>
        <p:nvSpPr>
          <p:cNvPr id="7" name="Rounded Rectangle 6"/>
          <p:cNvSpPr/>
          <p:nvPr/>
        </p:nvSpPr>
        <p:spPr>
          <a:xfrm>
            <a:off x="2743200" y="3429000"/>
            <a:ext cx="6019800" cy="2667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sz="2400" dirty="0" smtClean="0"/>
              <a:t>What I’ve found now is that we need something more than just bug tracking. We actually need a way to match that to the schedule as well and have some sort of time tracking built-in.</a:t>
            </a:r>
            <a:endParaRPr lang="en-US" sz="2400" dirty="0" smtClean="0"/>
          </a:p>
          <a:p>
            <a:pPr algn="r"/>
            <a:r>
              <a:rPr lang="en-CA" sz="2400" i="1" dirty="0" smtClean="0"/>
              <a:t>—P15, Dev Lead</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1000"/>
                                        <p:tgtEl>
                                          <p:spTgt spid="1026"/>
                                        </p:tgtEl>
                                      </p:cBhvr>
                                    </p:animEffect>
                                    <p:set>
                                      <p:cBhvr>
                                        <p:cTn id="16" dur="1" fill="hold">
                                          <p:stCondLst>
                                            <p:cond delay="999"/>
                                          </p:stCondLst>
                                        </p:cTn>
                                        <p:tgtEl>
                                          <p:spTgt spid="1026"/>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1000"/>
                                        <p:tgtEl>
                                          <p:spTgt spid="8"/>
                                        </p:tgtEl>
                                      </p:cBhvr>
                                    </p:animEffect>
                                    <p:set>
                                      <p:cBhvr>
                                        <p:cTn id="24" dur="1" fill="hold">
                                          <p:stCondLst>
                                            <p:cond delay="999"/>
                                          </p:stCondLst>
                                        </p:cTn>
                                        <p:tgtEl>
                                          <p:spTgt spid="8"/>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29455" t="43874" r="15509" b="9273"/>
          <a:stretch>
            <a:fillRect/>
          </a:stretch>
        </p:blipFill>
        <p:spPr bwMode="auto">
          <a:xfrm>
            <a:off x="1524000" y="2590800"/>
            <a:ext cx="5867400" cy="28194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Differing </a:t>
            </a:r>
            <a:r>
              <a:rPr lang="en-US" dirty="0" smtClean="0"/>
              <a:t>Perspectives </a:t>
            </a:r>
            <a:r>
              <a:rPr lang="en-US" dirty="0" smtClean="0"/>
              <a:t> </a:t>
            </a:r>
            <a:r>
              <a:rPr lang="en-US" sz="2800" dirty="0" smtClean="0">
                <a:solidFill>
                  <a:schemeClr val="bg1">
                    <a:lumMod val="50000"/>
                  </a:schemeClr>
                </a:solidFill>
              </a:rPr>
              <a:t>( 2 </a:t>
            </a:r>
            <a:r>
              <a:rPr lang="en-US" sz="2800" dirty="0" smtClean="0">
                <a:solidFill>
                  <a:schemeClr val="bg1">
                    <a:lumMod val="50000"/>
                  </a:schemeClr>
                </a:solidFill>
              </a:rPr>
              <a:t>of </a:t>
            </a:r>
            <a:r>
              <a:rPr lang="en-US" sz="2800" dirty="0" smtClean="0">
                <a:solidFill>
                  <a:schemeClr val="bg1">
                    <a:lumMod val="50000"/>
                  </a:schemeClr>
                </a:solidFill>
              </a:rPr>
              <a:t>6 )</a:t>
            </a:r>
            <a:endParaRPr lang="en-US" sz="2800" dirty="0"/>
          </a:p>
        </p:txBody>
      </p:sp>
      <p:sp>
        <p:nvSpPr>
          <p:cNvPr id="5" name="TextBox 4"/>
          <p:cNvSpPr txBox="1"/>
          <p:nvPr/>
        </p:nvSpPr>
        <p:spPr>
          <a:xfrm>
            <a:off x="457200" y="1361182"/>
            <a:ext cx="8229600" cy="584775"/>
          </a:xfrm>
          <a:prstGeom prst="rect">
            <a:avLst/>
          </a:prstGeom>
          <a:noFill/>
        </p:spPr>
        <p:txBody>
          <a:bodyPr wrap="square" rtlCol="0">
            <a:spAutoFit/>
          </a:bodyPr>
          <a:lstStyle/>
          <a:p>
            <a:pPr marL="514350" indent="-514350">
              <a:buFont typeface="+mj-lt"/>
              <a:buAutoNum type="arabicPeriod" startAt="2"/>
            </a:pPr>
            <a:r>
              <a:rPr lang="en-US" sz="3200" b="1" i="1" dirty="0" smtClean="0">
                <a:latin typeface="+mj-lt"/>
              </a:rPr>
              <a:t>Full-fledged bugs and almost bugs</a:t>
            </a:r>
          </a:p>
        </p:txBody>
      </p:sp>
      <p:sp>
        <p:nvSpPr>
          <p:cNvPr id="8" name="Rounded Rectangle 7"/>
          <p:cNvSpPr/>
          <p:nvPr/>
        </p:nvSpPr>
        <p:spPr>
          <a:xfrm>
            <a:off x="342900" y="2438400"/>
            <a:ext cx="6515100" cy="2667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sz="2400" dirty="0" smtClean="0"/>
              <a:t>In this case I knew that we were monitoring it, so I didn’t create the issue for it right at that point. … As soon as I’d figured out what it was I logged the issue because I knew which program was causing the problem.</a:t>
            </a:r>
            <a:endParaRPr lang="en-US" sz="2400" dirty="0" smtClean="0"/>
          </a:p>
          <a:p>
            <a:pPr algn="r"/>
            <a:r>
              <a:rPr lang="en-CA" sz="2400" i="1" dirty="0" smtClean="0"/>
              <a:t>—P02, Quality Assurance</a:t>
            </a:r>
            <a:endParaRPr lang="en-US" sz="2400" dirty="0" smtClean="0"/>
          </a:p>
        </p:txBody>
      </p:sp>
      <p:sp>
        <p:nvSpPr>
          <p:cNvPr id="7" name="Rounded Rectangle 6"/>
          <p:cNvSpPr/>
          <p:nvPr/>
        </p:nvSpPr>
        <p:spPr>
          <a:xfrm>
            <a:off x="2743200" y="3810000"/>
            <a:ext cx="6019800" cy="2286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sz="2400" dirty="0" smtClean="0"/>
              <a:t>Often bugs that are that critical don’t even get filed because by the time that you would go to file it, the bug is already resolved.</a:t>
            </a:r>
            <a:endParaRPr lang="en-US" sz="2400" dirty="0" smtClean="0"/>
          </a:p>
          <a:p>
            <a:pPr algn="r"/>
            <a:r>
              <a:rPr lang="en-CA" sz="2400" i="1" dirty="0" smtClean="0"/>
              <a:t>—P05, Quality Assurance</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10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1000"/>
                                        <p:tgtEl>
                                          <p:spTgt spid="2050"/>
                                        </p:tgtEl>
                                      </p:cBhvr>
                                    </p:animEffect>
                                    <p:set>
                                      <p:cBhvr>
                                        <p:cTn id="16" dur="1" fill="hold">
                                          <p:stCondLst>
                                            <p:cond delay="999"/>
                                          </p:stCondLst>
                                        </p:cTn>
                                        <p:tgtEl>
                                          <p:spTgt spid="2050"/>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1000"/>
                                        <p:tgtEl>
                                          <p:spTgt spid="8"/>
                                        </p:tgtEl>
                                      </p:cBhvr>
                                    </p:animEffect>
                                    <p:set>
                                      <p:cBhvr>
                                        <p:cTn id="24" dur="1" fill="hold">
                                          <p:stCondLst>
                                            <p:cond delay="999"/>
                                          </p:stCondLst>
                                        </p:cTn>
                                        <p:tgtEl>
                                          <p:spTgt spid="8"/>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10938" t="18166" r="12500" b="2941"/>
          <a:stretch>
            <a:fillRect/>
          </a:stretch>
        </p:blipFill>
        <p:spPr bwMode="auto">
          <a:xfrm>
            <a:off x="367632" y="2819400"/>
            <a:ext cx="4323348" cy="2514600"/>
          </a:xfrm>
          <a:prstGeom prst="rect">
            <a:avLst/>
          </a:prstGeom>
          <a:ln>
            <a:noFill/>
          </a:ln>
          <a:effectLst>
            <a:outerShdw blurRad="292100" dist="139700" dir="2700000" algn="tl" rotWithShape="0">
              <a:srgbClr val="333333">
                <a:alpha val="65000"/>
              </a:srgbClr>
            </a:outerShdw>
          </a:effectLst>
        </p:spPr>
      </p:pic>
      <p:pic>
        <p:nvPicPr>
          <p:cNvPr id="3075" name="Picture 3"/>
          <p:cNvPicPr>
            <a:picLocks noChangeAspect="1" noChangeArrowheads="1"/>
          </p:cNvPicPr>
          <p:nvPr/>
        </p:nvPicPr>
        <p:blipFill>
          <a:blip r:embed="rId4" cstate="print"/>
          <a:srcRect l="30469" t="33391" r="35156" b="34775"/>
          <a:stretch>
            <a:fillRect/>
          </a:stretch>
        </p:blipFill>
        <p:spPr bwMode="auto">
          <a:xfrm>
            <a:off x="5382491" y="3200400"/>
            <a:ext cx="3352800" cy="175260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4673386" y="3773269"/>
            <a:ext cx="709105" cy="646331"/>
          </a:xfrm>
          <a:prstGeom prst="rect">
            <a:avLst/>
          </a:prstGeom>
          <a:noFill/>
        </p:spPr>
        <p:txBody>
          <a:bodyPr wrap="none" rtlCol="0">
            <a:spAutoFit/>
          </a:bodyPr>
          <a:lstStyle/>
          <a:p>
            <a:r>
              <a:rPr lang="en-US" sz="3600" b="1" dirty="0" smtClean="0">
                <a:latin typeface="+mn-lt"/>
              </a:rPr>
              <a:t>v</a:t>
            </a:r>
            <a:r>
              <a:rPr lang="en-US" sz="3600" b="1" dirty="0" smtClean="0">
                <a:latin typeface="+mn-lt"/>
              </a:rPr>
              <a:t>s.</a:t>
            </a:r>
            <a:endParaRPr lang="en-US" sz="3600" b="1" dirty="0">
              <a:latin typeface="+mn-lt"/>
            </a:endParaRPr>
          </a:p>
        </p:txBody>
      </p:sp>
      <p:sp>
        <p:nvSpPr>
          <p:cNvPr id="2" name="Title 1"/>
          <p:cNvSpPr>
            <a:spLocks noGrp="1"/>
          </p:cNvSpPr>
          <p:nvPr>
            <p:ph type="title"/>
          </p:nvPr>
        </p:nvSpPr>
        <p:spPr/>
        <p:txBody>
          <a:bodyPr/>
          <a:lstStyle/>
          <a:p>
            <a:r>
              <a:rPr lang="en-US" dirty="0" smtClean="0"/>
              <a:t>Differing </a:t>
            </a:r>
            <a:r>
              <a:rPr lang="en-US" dirty="0" smtClean="0"/>
              <a:t>Perspectives </a:t>
            </a:r>
            <a:r>
              <a:rPr lang="en-US" dirty="0" smtClean="0"/>
              <a:t> </a:t>
            </a:r>
            <a:r>
              <a:rPr lang="en-US" sz="2800" dirty="0" smtClean="0">
                <a:solidFill>
                  <a:schemeClr val="bg1">
                    <a:lumMod val="50000"/>
                  </a:schemeClr>
                </a:solidFill>
              </a:rPr>
              <a:t>( 3 </a:t>
            </a:r>
            <a:r>
              <a:rPr lang="en-US" sz="2800" dirty="0" smtClean="0">
                <a:solidFill>
                  <a:schemeClr val="bg1">
                    <a:lumMod val="50000"/>
                  </a:schemeClr>
                </a:solidFill>
              </a:rPr>
              <a:t>of </a:t>
            </a:r>
            <a:r>
              <a:rPr lang="en-US" sz="2800" dirty="0" smtClean="0">
                <a:solidFill>
                  <a:schemeClr val="bg1">
                    <a:lumMod val="50000"/>
                  </a:schemeClr>
                </a:solidFill>
              </a:rPr>
              <a:t>6 )</a:t>
            </a:r>
            <a:endParaRPr lang="en-US" sz="2800" dirty="0"/>
          </a:p>
        </p:txBody>
      </p:sp>
      <p:sp>
        <p:nvSpPr>
          <p:cNvPr id="5" name="TextBox 4"/>
          <p:cNvSpPr txBox="1"/>
          <p:nvPr/>
        </p:nvSpPr>
        <p:spPr>
          <a:xfrm>
            <a:off x="457200" y="1361182"/>
            <a:ext cx="8229600" cy="584775"/>
          </a:xfrm>
          <a:prstGeom prst="rect">
            <a:avLst/>
          </a:prstGeom>
          <a:noFill/>
        </p:spPr>
        <p:txBody>
          <a:bodyPr wrap="square" rtlCol="0">
            <a:spAutoFit/>
          </a:bodyPr>
          <a:lstStyle/>
          <a:p>
            <a:pPr marL="514350" indent="-514350">
              <a:buFont typeface="+mj-lt"/>
              <a:buAutoNum type="arabicPeriod" startAt="3"/>
            </a:pPr>
            <a:r>
              <a:rPr lang="en-US" sz="3200" b="1" i="1" dirty="0" smtClean="0">
                <a:latin typeface="+mj-lt"/>
              </a:rPr>
              <a:t>A “flurry of fields” vs. ease of entry</a:t>
            </a:r>
          </a:p>
        </p:txBody>
      </p:sp>
      <p:sp>
        <p:nvSpPr>
          <p:cNvPr id="8" name="Rounded Rectangle 7"/>
          <p:cNvSpPr/>
          <p:nvPr/>
        </p:nvSpPr>
        <p:spPr>
          <a:xfrm>
            <a:off x="342900" y="2362200"/>
            <a:ext cx="7734300" cy="3048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sz="2400" dirty="0" smtClean="0"/>
              <a:t>Generally, everyone does feel that there’s too many [laughs]. … So, it does get frustrating. And we’ve tried at different times to pare it down, but then it always explodes back out because someone feels they need to indicate something different about the issue and there’s no other appropriate way to track that property.</a:t>
            </a:r>
            <a:endParaRPr lang="en-US" sz="2400" dirty="0" smtClean="0"/>
          </a:p>
          <a:p>
            <a:pPr algn="r"/>
            <a:r>
              <a:rPr lang="en-CA" sz="2400" i="1" dirty="0" smtClean="0"/>
              <a:t>—P01, Dev Lead</a:t>
            </a:r>
          </a:p>
        </p:txBody>
      </p:sp>
      <p:sp>
        <p:nvSpPr>
          <p:cNvPr id="6" name="Rounded Rectangle 5"/>
          <p:cNvSpPr/>
          <p:nvPr/>
        </p:nvSpPr>
        <p:spPr>
          <a:xfrm>
            <a:off x="1562100" y="3124200"/>
            <a:ext cx="7200900" cy="3048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sz="2400" dirty="0" smtClean="0"/>
              <a:t>Because you kind of have to be an expert with the bug tracking system to file good bugs with this system, we wrote a very simple interface to encourage non-experts to file bugs. … We found that when we put this in, people in other departments who have never filed a bug before ever, were filing bugs.</a:t>
            </a:r>
            <a:endParaRPr lang="en-US" sz="2400" dirty="0" smtClean="0"/>
          </a:p>
          <a:p>
            <a:pPr algn="r"/>
            <a:r>
              <a:rPr lang="en-CA" sz="2400" i="1" dirty="0" smtClean="0"/>
              <a:t>—P05, Quality Assurance</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par>
                                <p:cTn id="12" presetID="10" presetClass="entr" presetSubtype="0" fill="hold" nodeType="withEffect">
                                  <p:stCondLst>
                                    <p:cond delay="100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childTnLst>
                                </p:cTn>
                              </p:par>
                              <p:par>
                                <p:cTn id="15" presetID="10" presetClass="entr" presetSubtype="0" fill="hold" nodeType="withEffect">
                                  <p:stCondLst>
                                    <p:cond delay="1000"/>
                                  </p:stCondLst>
                                  <p:childTnLst>
                                    <p:set>
                                      <p:cBhvr>
                                        <p:cTn id="16" dur="1" fill="hold">
                                          <p:stCondLst>
                                            <p:cond delay="0"/>
                                          </p:stCondLst>
                                        </p:cTn>
                                        <p:tgtEl>
                                          <p:spTgt spid="3075"/>
                                        </p:tgtEl>
                                        <p:attrNameLst>
                                          <p:attrName>style.visibility</p:attrName>
                                        </p:attrNameLst>
                                      </p:cBhvr>
                                      <p:to>
                                        <p:strVal val="visible"/>
                                      </p:to>
                                    </p:set>
                                    <p:animEffect transition="in" filter="fade">
                                      <p:cBhvr>
                                        <p:cTn id="17" dur="1000"/>
                                        <p:tgtEl>
                                          <p:spTgt spid="307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3074"/>
                                        </p:tgtEl>
                                      </p:cBhvr>
                                    </p:animEffect>
                                    <p:set>
                                      <p:cBhvr>
                                        <p:cTn id="22" dur="1" fill="hold">
                                          <p:stCondLst>
                                            <p:cond delay="999"/>
                                          </p:stCondLst>
                                        </p:cTn>
                                        <p:tgtEl>
                                          <p:spTgt spid="3074"/>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1000"/>
                                        <p:tgtEl>
                                          <p:spTgt spid="9"/>
                                        </p:tgtEl>
                                      </p:cBhvr>
                                    </p:animEffect>
                                    <p:set>
                                      <p:cBhvr>
                                        <p:cTn id="25" dur="1" fill="hold">
                                          <p:stCondLst>
                                            <p:cond delay="999"/>
                                          </p:stCondLst>
                                        </p:cTn>
                                        <p:tgtEl>
                                          <p:spTgt spid="9"/>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1000"/>
                                        <p:tgtEl>
                                          <p:spTgt spid="3075"/>
                                        </p:tgtEl>
                                      </p:cBhvr>
                                    </p:animEffect>
                                    <p:set>
                                      <p:cBhvr>
                                        <p:cTn id="28" dur="1" fill="hold">
                                          <p:stCondLst>
                                            <p:cond delay="999"/>
                                          </p:stCondLst>
                                        </p:cTn>
                                        <p:tgtEl>
                                          <p:spTgt spid="3075"/>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1000"/>
                                        <p:tgtEl>
                                          <p:spTgt spid="8"/>
                                        </p:tgtEl>
                                      </p:cBhvr>
                                    </p:animEffect>
                                    <p:set>
                                      <p:cBhvr>
                                        <p:cTn id="36" dur="1" fill="hold">
                                          <p:stCondLst>
                                            <p:cond delay="999"/>
                                          </p:stCondLst>
                                        </p:cTn>
                                        <p:tgtEl>
                                          <p:spTgt spid="8"/>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8" grpId="0" animBg="1"/>
      <p:bldP spid="8" grpId="1"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lters.png"/>
          <p:cNvPicPr>
            <a:picLocks noChangeAspect="1"/>
          </p:cNvPicPr>
          <p:nvPr/>
        </p:nvPicPr>
        <p:blipFill>
          <a:blip r:embed="rId3" cstate="print"/>
          <a:srcRect t="21193" r="60833" b="34157"/>
          <a:stretch>
            <a:fillRect/>
          </a:stretch>
        </p:blipFill>
        <p:spPr>
          <a:xfrm>
            <a:off x="1752600" y="2209800"/>
            <a:ext cx="5660923" cy="37338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Differing </a:t>
            </a:r>
            <a:r>
              <a:rPr lang="en-US" dirty="0" smtClean="0"/>
              <a:t>Perspectives </a:t>
            </a:r>
            <a:r>
              <a:rPr lang="en-US" dirty="0" smtClean="0"/>
              <a:t> </a:t>
            </a:r>
            <a:r>
              <a:rPr lang="en-US" sz="2800" dirty="0" smtClean="0">
                <a:solidFill>
                  <a:schemeClr val="bg1">
                    <a:lumMod val="50000"/>
                  </a:schemeClr>
                </a:solidFill>
              </a:rPr>
              <a:t>( 4 </a:t>
            </a:r>
            <a:r>
              <a:rPr lang="en-US" sz="2800" dirty="0" smtClean="0">
                <a:solidFill>
                  <a:schemeClr val="bg1">
                    <a:lumMod val="50000"/>
                  </a:schemeClr>
                </a:solidFill>
              </a:rPr>
              <a:t>of 6 )</a:t>
            </a:r>
            <a:endParaRPr lang="en-US" sz="2800" dirty="0"/>
          </a:p>
        </p:txBody>
      </p:sp>
      <p:sp>
        <p:nvSpPr>
          <p:cNvPr id="5" name="TextBox 4"/>
          <p:cNvSpPr txBox="1"/>
          <p:nvPr/>
        </p:nvSpPr>
        <p:spPr>
          <a:xfrm>
            <a:off x="457200" y="1361182"/>
            <a:ext cx="8229600" cy="584775"/>
          </a:xfrm>
          <a:prstGeom prst="rect">
            <a:avLst/>
          </a:prstGeom>
          <a:noFill/>
        </p:spPr>
        <p:txBody>
          <a:bodyPr wrap="square" rtlCol="0">
            <a:spAutoFit/>
          </a:bodyPr>
          <a:lstStyle/>
          <a:p>
            <a:pPr marL="514350" indent="-514350">
              <a:buFont typeface="+mj-lt"/>
              <a:buAutoNum type="arabicPeriod" startAt="4"/>
            </a:pPr>
            <a:r>
              <a:rPr lang="en-US" sz="3200" b="1" i="1" dirty="0" smtClean="0">
                <a:latin typeface="+mj-lt"/>
              </a:rPr>
              <a:t>Different perceptions of priority</a:t>
            </a:r>
          </a:p>
        </p:txBody>
      </p:sp>
      <p:sp>
        <p:nvSpPr>
          <p:cNvPr id="8" name="Rounded Rectangle 7"/>
          <p:cNvSpPr/>
          <p:nvPr/>
        </p:nvSpPr>
        <p:spPr>
          <a:xfrm>
            <a:off x="342900" y="2362200"/>
            <a:ext cx="7734300" cy="2362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sz="2400" dirty="0" smtClean="0"/>
              <a:t>It’s up to them to decide, you know, “Hey, we’ve got 2 projects of seemingly equal priority, what do you want us to do?” And they’ll prioritize “OK, that one’s higher” or “That’ll solve more of our problems.”</a:t>
            </a:r>
            <a:endParaRPr lang="en-US" sz="2400" dirty="0" smtClean="0"/>
          </a:p>
          <a:p>
            <a:pPr algn="r"/>
            <a:r>
              <a:rPr lang="en-CA" sz="2400" i="1" dirty="0" smtClean="0"/>
              <a:t>—P01, Dev Lead</a:t>
            </a:r>
            <a:endParaRPr lang="en-US" sz="2400" dirty="0" smtClean="0"/>
          </a:p>
        </p:txBody>
      </p:sp>
      <p:sp>
        <p:nvSpPr>
          <p:cNvPr id="6" name="Rounded Rectangle 5"/>
          <p:cNvSpPr/>
          <p:nvPr/>
        </p:nvSpPr>
        <p:spPr>
          <a:xfrm>
            <a:off x="2590800" y="3886200"/>
            <a:ext cx="6172200" cy="2286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sz="2400" dirty="0" smtClean="0"/>
              <a:t>We have a pretty simple priority system in [our issue tracker]. There’s low, medium, high, or blocker, but when you have 3 high bugs “Uh, which one’s the first one?”</a:t>
            </a:r>
            <a:endParaRPr lang="en-US" sz="2400" dirty="0" smtClean="0"/>
          </a:p>
          <a:p>
            <a:pPr algn="r"/>
            <a:r>
              <a:rPr lang="en-CA" sz="2400" i="1" dirty="0" smtClean="0"/>
              <a:t>—P06, Developer</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1000"/>
                                        <p:tgtEl>
                                          <p:spTgt spid="7"/>
                                        </p:tgtEl>
                                      </p:cBhvr>
                                    </p:animEffect>
                                    <p:set>
                                      <p:cBhvr>
                                        <p:cTn id="16" dur="1" fill="hold">
                                          <p:stCondLst>
                                            <p:cond delay="999"/>
                                          </p:stCondLst>
                                        </p:cTn>
                                        <p:tgtEl>
                                          <p:spTgt spid="7"/>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2000"/>
                                        <p:tgtEl>
                                          <p:spTgt spid="8"/>
                                        </p:tgtEl>
                                      </p:cBhvr>
                                    </p:animEffect>
                                    <p:set>
                                      <p:cBhvr>
                                        <p:cTn id="24" dur="1" fill="hold">
                                          <p:stCondLst>
                                            <p:cond delay="1999"/>
                                          </p:stCondLst>
                                        </p:cTn>
                                        <p:tgtEl>
                                          <p:spTgt spid="8"/>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lters.png"/>
          <p:cNvPicPr>
            <a:picLocks noChangeAspect="1"/>
          </p:cNvPicPr>
          <p:nvPr/>
        </p:nvPicPr>
        <p:blipFill>
          <a:blip r:embed="rId3" cstate="print"/>
          <a:srcRect l="35135" t="13992" r="38333" b="41358"/>
          <a:stretch>
            <a:fillRect/>
          </a:stretch>
        </p:blipFill>
        <p:spPr>
          <a:xfrm>
            <a:off x="2971800" y="2590800"/>
            <a:ext cx="2895600" cy="28194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Differing </a:t>
            </a:r>
            <a:r>
              <a:rPr lang="en-US" dirty="0" smtClean="0"/>
              <a:t>Perspectives </a:t>
            </a:r>
            <a:r>
              <a:rPr lang="en-US" dirty="0" smtClean="0"/>
              <a:t> </a:t>
            </a:r>
            <a:r>
              <a:rPr lang="en-US" sz="2800" dirty="0" smtClean="0">
                <a:solidFill>
                  <a:schemeClr val="bg1">
                    <a:lumMod val="50000"/>
                  </a:schemeClr>
                </a:solidFill>
              </a:rPr>
              <a:t>( 5 </a:t>
            </a:r>
            <a:r>
              <a:rPr lang="en-US" sz="2800" dirty="0" smtClean="0">
                <a:solidFill>
                  <a:schemeClr val="bg1">
                    <a:lumMod val="50000"/>
                  </a:schemeClr>
                </a:solidFill>
              </a:rPr>
              <a:t>of 6 )</a:t>
            </a:r>
            <a:endParaRPr lang="en-US" sz="2800" dirty="0"/>
          </a:p>
        </p:txBody>
      </p:sp>
      <p:sp>
        <p:nvSpPr>
          <p:cNvPr id="5" name="TextBox 4"/>
          <p:cNvSpPr txBox="1"/>
          <p:nvPr/>
        </p:nvSpPr>
        <p:spPr>
          <a:xfrm>
            <a:off x="457200" y="1361182"/>
            <a:ext cx="8229600" cy="584775"/>
          </a:xfrm>
          <a:prstGeom prst="rect">
            <a:avLst/>
          </a:prstGeom>
          <a:noFill/>
        </p:spPr>
        <p:txBody>
          <a:bodyPr wrap="square" rtlCol="0">
            <a:spAutoFit/>
          </a:bodyPr>
          <a:lstStyle/>
          <a:p>
            <a:pPr marL="514350" indent="-514350">
              <a:buFont typeface="+mj-lt"/>
              <a:buAutoNum type="arabicPeriod" startAt="5"/>
            </a:pPr>
            <a:r>
              <a:rPr lang="en-US" sz="3200" b="1" i="1" dirty="0" smtClean="0">
                <a:latin typeface="+mj-lt"/>
              </a:rPr>
              <a:t>Shades of ownership: yours, mine, or ours?</a:t>
            </a:r>
          </a:p>
        </p:txBody>
      </p:sp>
      <p:sp>
        <p:nvSpPr>
          <p:cNvPr id="8" name="Rounded Rectangle 7"/>
          <p:cNvSpPr/>
          <p:nvPr/>
        </p:nvSpPr>
        <p:spPr>
          <a:xfrm>
            <a:off x="342900" y="2438400"/>
            <a:ext cx="6362700" cy="2667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sz="2400" dirty="0" smtClean="0"/>
              <a:t>[Issues are] always assigned to an individual—someone’s always responsible for them. None of this diffusion of responsibility stuff. So at any point your boss can come and say “You’re responsible for this. What’s going on?”</a:t>
            </a:r>
            <a:endParaRPr lang="en-US" sz="2400" dirty="0" smtClean="0"/>
          </a:p>
          <a:p>
            <a:pPr algn="r"/>
            <a:r>
              <a:rPr lang="en-CA" sz="2400" i="1" dirty="0" smtClean="0"/>
              <a:t>—P08, Dev Lead</a:t>
            </a:r>
            <a:endParaRPr lang="en-US" sz="2400" dirty="0" smtClean="0"/>
          </a:p>
        </p:txBody>
      </p:sp>
      <p:sp>
        <p:nvSpPr>
          <p:cNvPr id="6" name="Rounded Rectangle 5"/>
          <p:cNvSpPr/>
          <p:nvPr/>
        </p:nvSpPr>
        <p:spPr>
          <a:xfrm>
            <a:off x="2895600" y="3657600"/>
            <a:ext cx="5829300" cy="2362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sz="2400" dirty="0" smtClean="0"/>
              <a:t>In this case, [the bug would] still be active and it wasn’t assigned to me, but I was monitoring it because it was a showstopper…like it was a really big deal.</a:t>
            </a:r>
            <a:endParaRPr lang="en-US" sz="2400" dirty="0" smtClean="0"/>
          </a:p>
          <a:p>
            <a:pPr algn="r"/>
            <a:r>
              <a:rPr lang="en-CA" sz="2400" i="1" dirty="0" smtClean="0"/>
              <a:t>—P12, Quality Assurance</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1000"/>
                                        <p:tgtEl>
                                          <p:spTgt spid="7"/>
                                        </p:tgtEl>
                                      </p:cBhvr>
                                    </p:animEffect>
                                    <p:set>
                                      <p:cBhvr>
                                        <p:cTn id="16" dur="1" fill="hold">
                                          <p:stCondLst>
                                            <p:cond delay="999"/>
                                          </p:stCondLst>
                                        </p:cTn>
                                        <p:tgtEl>
                                          <p:spTgt spid="7"/>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2000"/>
                                        <p:tgtEl>
                                          <p:spTgt spid="8"/>
                                        </p:tgtEl>
                                      </p:cBhvr>
                                    </p:animEffect>
                                    <p:set>
                                      <p:cBhvr>
                                        <p:cTn id="24" dur="1" fill="hold">
                                          <p:stCondLst>
                                            <p:cond delay="1999"/>
                                          </p:stCondLst>
                                        </p:cTn>
                                        <p:tgtEl>
                                          <p:spTgt spid="8"/>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makes this interesting?</a:t>
            </a:r>
            <a:endParaRPr lang="en-US" dirty="0"/>
          </a:p>
        </p:txBody>
      </p:sp>
      <p:sp>
        <p:nvSpPr>
          <p:cNvPr id="5" name="Content Placeholder 4"/>
          <p:cNvSpPr>
            <a:spLocks noGrp="1"/>
          </p:cNvSpPr>
          <p:nvPr>
            <p:ph idx="1"/>
          </p:nvPr>
        </p:nvSpPr>
        <p:spPr/>
        <p:txBody>
          <a:bodyPr/>
          <a:lstStyle/>
          <a:p>
            <a:endParaRPr lang="en-US" dirty="0" smtClean="0"/>
          </a:p>
        </p:txBody>
      </p:sp>
      <p:sp>
        <p:nvSpPr>
          <p:cNvPr id="6" name="Rounded Rectangle 5"/>
          <p:cNvSpPr/>
          <p:nvPr/>
        </p:nvSpPr>
        <p:spPr>
          <a:xfrm>
            <a:off x="1295400" y="2057400"/>
            <a:ext cx="6477000" cy="3086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t>Small, collocated teams use issue trackers to support communication and collaboration both inside and outside their immediate teams </a:t>
            </a:r>
            <a:r>
              <a:rPr lang="en-US" sz="2600" b="1" i="1" dirty="0" smtClean="0"/>
              <a:t>despite</a:t>
            </a:r>
            <a:r>
              <a:rPr lang="en-US" sz="2600" dirty="0" smtClean="0"/>
              <a:t> these tools not being explicitly designed to do so.</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l="30469" t="44464" r="14063" b="18166"/>
          <a:stretch>
            <a:fillRect/>
          </a:stretch>
        </p:blipFill>
        <p:spPr bwMode="auto">
          <a:xfrm>
            <a:off x="1219200" y="2667000"/>
            <a:ext cx="6629400" cy="252104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Differing </a:t>
            </a:r>
            <a:r>
              <a:rPr lang="en-US" dirty="0" smtClean="0"/>
              <a:t>Perspectives </a:t>
            </a:r>
            <a:r>
              <a:rPr lang="en-US" dirty="0" smtClean="0"/>
              <a:t> </a:t>
            </a:r>
            <a:r>
              <a:rPr lang="en-US" sz="2800" dirty="0" smtClean="0">
                <a:solidFill>
                  <a:schemeClr val="bg1">
                    <a:lumMod val="50000"/>
                  </a:schemeClr>
                </a:solidFill>
              </a:rPr>
              <a:t>( </a:t>
            </a:r>
            <a:r>
              <a:rPr lang="en-US" sz="2800" dirty="0" smtClean="0">
                <a:solidFill>
                  <a:schemeClr val="bg1">
                    <a:lumMod val="50000"/>
                  </a:schemeClr>
                </a:solidFill>
              </a:rPr>
              <a:t>6</a:t>
            </a:r>
            <a:r>
              <a:rPr lang="en-US" sz="2800" dirty="0" smtClean="0">
                <a:solidFill>
                  <a:schemeClr val="bg1">
                    <a:lumMod val="50000"/>
                  </a:schemeClr>
                </a:solidFill>
              </a:rPr>
              <a:t> of </a:t>
            </a:r>
            <a:r>
              <a:rPr lang="en-US" sz="2800" dirty="0" smtClean="0">
                <a:solidFill>
                  <a:schemeClr val="bg1">
                    <a:lumMod val="50000"/>
                  </a:schemeClr>
                </a:solidFill>
              </a:rPr>
              <a:t>6 )</a:t>
            </a:r>
            <a:endParaRPr lang="en-US" sz="2800" dirty="0"/>
          </a:p>
        </p:txBody>
      </p:sp>
      <p:sp>
        <p:nvSpPr>
          <p:cNvPr id="5" name="TextBox 4"/>
          <p:cNvSpPr txBox="1"/>
          <p:nvPr/>
        </p:nvSpPr>
        <p:spPr>
          <a:xfrm>
            <a:off x="457200" y="1361182"/>
            <a:ext cx="8229600" cy="584775"/>
          </a:xfrm>
          <a:prstGeom prst="rect">
            <a:avLst/>
          </a:prstGeom>
          <a:noFill/>
        </p:spPr>
        <p:txBody>
          <a:bodyPr wrap="square" rtlCol="0">
            <a:spAutoFit/>
          </a:bodyPr>
          <a:lstStyle/>
          <a:p>
            <a:pPr marL="514350" indent="-514350">
              <a:buFont typeface="+mj-lt"/>
              <a:buAutoNum type="arabicPeriod" startAt="6"/>
            </a:pPr>
            <a:r>
              <a:rPr lang="en-US" sz="3200" b="1" i="1" dirty="0" smtClean="0">
                <a:latin typeface="+mj-lt"/>
              </a:rPr>
              <a:t>Privacy, transparency, and the ‘in’ crowd</a:t>
            </a:r>
          </a:p>
        </p:txBody>
      </p:sp>
      <p:sp>
        <p:nvSpPr>
          <p:cNvPr id="8" name="Rounded Rectangle 7"/>
          <p:cNvSpPr/>
          <p:nvPr/>
        </p:nvSpPr>
        <p:spPr>
          <a:xfrm>
            <a:off x="342900" y="2438400"/>
            <a:ext cx="5676900" cy="22098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sz="2400" dirty="0" smtClean="0"/>
              <a:t>A lot of that stuff is not accessible in [our issue tracker] and would take a lot of work to make it accessible without exposing private information.</a:t>
            </a:r>
            <a:endParaRPr lang="en-US" sz="2400" dirty="0" smtClean="0"/>
          </a:p>
          <a:p>
            <a:pPr algn="r"/>
            <a:r>
              <a:rPr lang="en-CA" sz="2400" i="1" dirty="0" smtClean="0"/>
              <a:t>—P09, Developer</a:t>
            </a:r>
            <a:endParaRPr lang="en-US" sz="2400" dirty="0" smtClean="0"/>
          </a:p>
        </p:txBody>
      </p:sp>
      <p:sp>
        <p:nvSpPr>
          <p:cNvPr id="6" name="Rounded Rectangle 5"/>
          <p:cNvSpPr/>
          <p:nvPr/>
        </p:nvSpPr>
        <p:spPr>
          <a:xfrm>
            <a:off x="1447800" y="2590800"/>
            <a:ext cx="7277100" cy="3429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sz="2400" dirty="0" smtClean="0"/>
              <a:t>The benefit of [our issue tracker] is that it’s really rich and you can see the entire issue history and a whole bunch of other stuff. But the downside is that it’s a fairly closed system in terms of there’s a clear sense of who’s in and who’s out, and customers are sort of out. Even though we can collect information from them, they can’t interact with the system directly.</a:t>
            </a:r>
            <a:endParaRPr lang="en-US" sz="2400" dirty="0" smtClean="0"/>
          </a:p>
          <a:p>
            <a:pPr algn="r"/>
            <a:r>
              <a:rPr lang="en-CA" sz="2400" i="1" dirty="0" smtClean="0"/>
              <a:t>—P10, Project Manager</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4098"/>
                                        </p:tgtEl>
                                        <p:attrNameLst>
                                          <p:attrName>style.visibility</p:attrName>
                                        </p:attrNameLst>
                                      </p:cBhvr>
                                      <p:to>
                                        <p:strVal val="visible"/>
                                      </p:to>
                                    </p:set>
                                    <p:animEffect transition="in" filter="fade">
                                      <p:cBhvr>
                                        <p:cTn id="11" dur="1000"/>
                                        <p:tgtEl>
                                          <p:spTgt spid="409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1000"/>
                                        <p:tgtEl>
                                          <p:spTgt spid="4098"/>
                                        </p:tgtEl>
                                      </p:cBhvr>
                                    </p:animEffect>
                                    <p:set>
                                      <p:cBhvr>
                                        <p:cTn id="16" dur="1" fill="hold">
                                          <p:stCondLst>
                                            <p:cond delay="999"/>
                                          </p:stCondLst>
                                        </p:cTn>
                                        <p:tgtEl>
                                          <p:spTgt spid="4098"/>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2000"/>
                                        <p:tgtEl>
                                          <p:spTgt spid="8"/>
                                        </p:tgtEl>
                                      </p:cBhvr>
                                    </p:animEffect>
                                    <p:set>
                                      <p:cBhvr>
                                        <p:cTn id="24" dur="1" fill="hold">
                                          <p:stCondLst>
                                            <p:cond delay="1999"/>
                                          </p:stCondLst>
                                        </p:cTn>
                                        <p:tgtEl>
                                          <p:spTgt spid="8"/>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t>
            </a:r>
            <a:r>
              <a:rPr lang="en-US" dirty="0" smtClean="0"/>
              <a:t>Considerations</a:t>
            </a:r>
            <a:endParaRPr lang="en-US" dirty="0"/>
          </a:p>
        </p:txBody>
      </p:sp>
      <p:sp>
        <p:nvSpPr>
          <p:cNvPr id="4" name="Rounded Rectangle 3"/>
          <p:cNvSpPr/>
          <p:nvPr/>
        </p:nvSpPr>
        <p:spPr>
          <a:xfrm>
            <a:off x="685800" y="2209800"/>
            <a:ext cx="7772400" cy="29718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smtClean="0"/>
              <a:t>Design Consideration #5:</a:t>
            </a:r>
          </a:p>
          <a:p>
            <a:pPr algn="ctr"/>
            <a:endParaRPr lang="en-US" sz="2400" dirty="0" smtClean="0"/>
          </a:p>
          <a:p>
            <a:pPr algn="ctr"/>
            <a:r>
              <a:rPr lang="en-US" sz="2400" dirty="0" smtClean="0"/>
              <a:t>Multiple </a:t>
            </a:r>
            <a:r>
              <a:rPr lang="en-US" sz="2400" dirty="0" smtClean="0"/>
              <a:t>levels of issue ownership exist throughout the software development team. By supporting this pattern of “interested” vs. “owned by” in the issue tracker itself, stakeholders may eliminate their need to manually monitor issues they still partially own.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Summary</a:t>
            </a:r>
            <a:endParaRPr lang="en-US" dirty="0"/>
          </a:p>
        </p:txBody>
      </p:sp>
      <p:sp>
        <p:nvSpPr>
          <p:cNvPr id="5" name="Content Placeholder 4"/>
          <p:cNvSpPr>
            <a:spLocks noGrp="1"/>
          </p:cNvSpPr>
          <p:nvPr>
            <p:ph idx="1"/>
          </p:nvPr>
        </p:nvSpPr>
        <p:spPr/>
        <p:txBody>
          <a:bodyPr/>
          <a:lstStyle/>
          <a:p>
            <a:pPr lvl="2">
              <a:spcAft>
                <a:spcPts val="1200"/>
              </a:spcAft>
            </a:pPr>
            <a:endParaRPr lang="en-US" sz="800" dirty="0" smtClean="0"/>
          </a:p>
          <a:p>
            <a:pPr lvl="2">
              <a:spcAft>
                <a:spcPts val="1200"/>
              </a:spcAft>
            </a:pPr>
            <a:endParaRPr lang="en-US" dirty="0" smtClean="0"/>
          </a:p>
          <a:p>
            <a:pPr>
              <a:spcAft>
                <a:spcPts val="1200"/>
              </a:spcAft>
            </a:pPr>
            <a:r>
              <a:rPr lang="en-US" dirty="0" smtClean="0"/>
              <a:t>Developing software is a </a:t>
            </a:r>
            <a:r>
              <a:rPr lang="en-US" i="1" dirty="0" smtClean="0"/>
              <a:t>fundamentally </a:t>
            </a:r>
            <a:r>
              <a:rPr lang="en-US" dirty="0" smtClean="0"/>
              <a:t>social process</a:t>
            </a:r>
          </a:p>
          <a:p>
            <a:pPr lvl="1">
              <a:spcAft>
                <a:spcPts val="1200"/>
              </a:spcAft>
            </a:pPr>
            <a:r>
              <a:rPr lang="en-US" i="1" dirty="0" smtClean="0"/>
              <a:t>Even within small, collocated teams</a:t>
            </a:r>
            <a:endParaRPr lang="en-US" dirty="0" smtClean="0"/>
          </a:p>
          <a:p>
            <a:endParaRPr lang="en-US" dirty="0" smtClean="0"/>
          </a:p>
          <a:p>
            <a:r>
              <a:rPr lang="en-US" dirty="0" smtClean="0"/>
              <a:t>The issue tracker is more than just a simple bug database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10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Summary </a:t>
            </a:r>
            <a:r>
              <a:rPr lang="en-US" sz="2000" dirty="0" smtClean="0">
                <a:solidFill>
                  <a:schemeClr val="bg1">
                    <a:lumMod val="50000"/>
                  </a:schemeClr>
                </a:solidFill>
              </a:rPr>
              <a:t>(cont.)</a:t>
            </a:r>
            <a:endParaRPr lang="en-US" sz="2000" dirty="0">
              <a:solidFill>
                <a:schemeClr val="bg1">
                  <a:lumMod val="50000"/>
                </a:schemeClr>
              </a:solidFill>
            </a:endParaRPr>
          </a:p>
        </p:txBody>
      </p:sp>
      <p:sp>
        <p:nvSpPr>
          <p:cNvPr id="5" name="Content Placeholder 4"/>
          <p:cNvSpPr>
            <a:spLocks noGrp="1"/>
          </p:cNvSpPr>
          <p:nvPr>
            <p:ph idx="1"/>
          </p:nvPr>
        </p:nvSpPr>
        <p:spPr/>
        <p:txBody>
          <a:bodyPr/>
          <a:lstStyle/>
          <a:p>
            <a:r>
              <a:rPr lang="en-US" sz="2600" dirty="0" smtClean="0"/>
              <a:t>4 roles issue trackers play within development teams</a:t>
            </a:r>
          </a:p>
          <a:p>
            <a:pPr lvl="1">
              <a:spcBef>
                <a:spcPts val="0"/>
              </a:spcBef>
            </a:pPr>
            <a:r>
              <a:rPr lang="en-US" sz="2200" dirty="0" smtClean="0">
                <a:solidFill>
                  <a:schemeClr val="bg1">
                    <a:lumMod val="50000"/>
                  </a:schemeClr>
                </a:solidFill>
              </a:rPr>
              <a:t>Knowledge repository</a:t>
            </a:r>
          </a:p>
          <a:p>
            <a:pPr lvl="1">
              <a:spcBef>
                <a:spcPts val="0"/>
              </a:spcBef>
            </a:pPr>
            <a:r>
              <a:rPr lang="en-US" sz="2200" dirty="0" smtClean="0">
                <a:solidFill>
                  <a:schemeClr val="bg1">
                    <a:lumMod val="50000"/>
                  </a:schemeClr>
                </a:solidFill>
              </a:rPr>
              <a:t>Stakeholder boundary object</a:t>
            </a:r>
          </a:p>
          <a:p>
            <a:pPr lvl="1">
              <a:spcBef>
                <a:spcPts val="0"/>
              </a:spcBef>
            </a:pPr>
            <a:r>
              <a:rPr lang="en-US" sz="2200" dirty="0" smtClean="0">
                <a:solidFill>
                  <a:schemeClr val="bg1">
                    <a:lumMod val="50000"/>
                  </a:schemeClr>
                </a:solidFill>
              </a:rPr>
              <a:t>Communication &amp; coordination hub</a:t>
            </a:r>
          </a:p>
          <a:p>
            <a:pPr lvl="1">
              <a:spcBef>
                <a:spcPts val="0"/>
              </a:spcBef>
            </a:pPr>
            <a:r>
              <a:rPr lang="en-US" sz="2200" dirty="0" smtClean="0">
                <a:solidFill>
                  <a:schemeClr val="bg1">
                    <a:lumMod val="50000"/>
                  </a:schemeClr>
                </a:solidFill>
              </a:rPr>
              <a:t>Communication channel</a:t>
            </a:r>
          </a:p>
          <a:p>
            <a:r>
              <a:rPr lang="en-US" sz="2600" dirty="0" smtClean="0"/>
              <a:t>6 areas where stakeholder perspectives differ</a:t>
            </a:r>
          </a:p>
          <a:p>
            <a:pPr lvl="1">
              <a:spcBef>
                <a:spcPts val="0"/>
              </a:spcBef>
            </a:pPr>
            <a:r>
              <a:rPr lang="en-US" sz="2200" dirty="0" smtClean="0">
                <a:solidFill>
                  <a:schemeClr val="bg1">
                    <a:lumMod val="50000"/>
                  </a:schemeClr>
                </a:solidFill>
              </a:rPr>
              <a:t>A bug list, a task list, a to-do list, or a…?</a:t>
            </a:r>
          </a:p>
          <a:p>
            <a:pPr lvl="1">
              <a:spcBef>
                <a:spcPts val="0"/>
              </a:spcBef>
            </a:pPr>
            <a:r>
              <a:rPr lang="en-US" sz="2200" dirty="0" smtClean="0">
                <a:solidFill>
                  <a:schemeClr val="bg1">
                    <a:lumMod val="50000"/>
                  </a:schemeClr>
                </a:solidFill>
              </a:rPr>
              <a:t>Full-fledged bugs and almost bugs</a:t>
            </a:r>
          </a:p>
          <a:p>
            <a:pPr lvl="1">
              <a:spcBef>
                <a:spcPts val="0"/>
              </a:spcBef>
            </a:pPr>
            <a:r>
              <a:rPr lang="en-US" sz="2200" dirty="0" smtClean="0">
                <a:solidFill>
                  <a:schemeClr val="bg1">
                    <a:lumMod val="50000"/>
                  </a:schemeClr>
                </a:solidFill>
              </a:rPr>
              <a:t>A “flurry of fields” vs. ease of entry</a:t>
            </a:r>
          </a:p>
          <a:p>
            <a:pPr lvl="1">
              <a:spcBef>
                <a:spcPts val="0"/>
              </a:spcBef>
            </a:pPr>
            <a:r>
              <a:rPr lang="en-US" sz="2200" dirty="0" smtClean="0">
                <a:solidFill>
                  <a:schemeClr val="bg1">
                    <a:lumMod val="50000"/>
                  </a:schemeClr>
                </a:solidFill>
              </a:rPr>
              <a:t>Different perceptions of priority</a:t>
            </a:r>
          </a:p>
          <a:p>
            <a:pPr lvl="1">
              <a:spcBef>
                <a:spcPts val="0"/>
              </a:spcBef>
            </a:pPr>
            <a:r>
              <a:rPr lang="en-US" sz="2200" dirty="0" smtClean="0">
                <a:solidFill>
                  <a:schemeClr val="bg1">
                    <a:lumMod val="50000"/>
                  </a:schemeClr>
                </a:solidFill>
              </a:rPr>
              <a:t>Shades of ownership: yours, mine, or ours?</a:t>
            </a:r>
          </a:p>
          <a:p>
            <a:pPr lvl="1">
              <a:spcBef>
                <a:spcPts val="0"/>
              </a:spcBef>
            </a:pPr>
            <a:r>
              <a:rPr lang="en-US" sz="2200" dirty="0" smtClean="0">
                <a:solidFill>
                  <a:schemeClr val="bg1">
                    <a:lumMod val="50000"/>
                  </a:schemeClr>
                </a:solidFill>
              </a:rPr>
              <a:t>Privacy, transparency, and the ‘in’ crowd</a:t>
            </a:r>
          </a:p>
          <a:p>
            <a:r>
              <a:rPr lang="en-US" sz="2600" dirty="0" smtClean="0"/>
              <a:t>7 design considerations for future tools </a:t>
            </a:r>
            <a:r>
              <a:rPr lang="en-US" sz="2600" dirty="0" smtClean="0">
                <a:solidFill>
                  <a:schemeClr val="bg1">
                    <a:lumMod val="50000"/>
                  </a:schemeClr>
                </a:solidFill>
              </a:rPr>
              <a:t>(see paper)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0"/>
                                        <p:tgtEl>
                                          <p:spTgt spid="5">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10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1000"/>
                                        <p:tgtEl>
                                          <p:spTgt spid="5">
                                            <p:txEl>
                                              <p:pRg st="5" end="5"/>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1000"/>
                                        <p:tgtEl>
                                          <p:spTgt spid="5">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1000"/>
                                        <p:tgtEl>
                                          <p:spTgt spid="5">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1000"/>
                                        <p:tgtEl>
                                          <p:spTgt spid="5">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Effect transition="in" filter="fade">
                                      <p:cBhvr>
                                        <p:cTn id="38" dur="1000"/>
                                        <p:tgtEl>
                                          <p:spTgt spid="5">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animEffect transition="in" filter="fade">
                                      <p:cBhvr>
                                        <p:cTn id="41" dur="1000"/>
                                        <p:tgtEl>
                                          <p:spTgt spid="5">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5">
                                            <p:txEl>
                                              <p:pRg st="11" end="11"/>
                                            </p:txEl>
                                          </p:spTgt>
                                        </p:tgtEl>
                                        <p:attrNameLst>
                                          <p:attrName>style.visibility</p:attrName>
                                        </p:attrNameLst>
                                      </p:cBhvr>
                                      <p:to>
                                        <p:strVal val="visible"/>
                                      </p:to>
                                    </p:set>
                                    <p:animEffect transition="in" filter="fade">
                                      <p:cBhvr>
                                        <p:cTn id="44" dur="1000"/>
                                        <p:tgtEl>
                                          <p:spTgt spid="5">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xEl>
                                              <p:pRg st="12" end="12"/>
                                            </p:txEl>
                                          </p:spTgt>
                                        </p:tgtEl>
                                        <p:attrNameLst>
                                          <p:attrName>style.visibility</p:attrName>
                                        </p:attrNameLst>
                                      </p:cBhvr>
                                      <p:to>
                                        <p:strVal val="visible"/>
                                      </p:to>
                                    </p:set>
                                    <p:animEffect transition="in" filter="fade">
                                      <p:cBhvr>
                                        <p:cTn id="49" dur="10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ilab-logo_trans.png"/>
          <p:cNvPicPr>
            <a:picLocks noChangeAspect="1"/>
          </p:cNvPicPr>
          <p:nvPr/>
        </p:nvPicPr>
        <p:blipFill>
          <a:blip r:embed="rId3" cstate="print"/>
          <a:stretch>
            <a:fillRect/>
          </a:stretch>
        </p:blipFill>
        <p:spPr>
          <a:xfrm>
            <a:off x="1219200" y="5257800"/>
            <a:ext cx="654996" cy="914400"/>
          </a:xfrm>
          <a:prstGeom prst="rect">
            <a:avLst/>
          </a:prstGeom>
        </p:spPr>
      </p:pic>
      <p:sp>
        <p:nvSpPr>
          <p:cNvPr id="6" name="Rounded Rectangle 5"/>
          <p:cNvSpPr/>
          <p:nvPr/>
        </p:nvSpPr>
        <p:spPr>
          <a:xfrm>
            <a:off x="838200" y="1283168"/>
            <a:ext cx="7467600" cy="214583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600" dirty="0" smtClean="0"/>
              <a:t>Small, collocated teams use issue trackers to support communication and collaboration both inside and outside their immediate teams </a:t>
            </a:r>
            <a:r>
              <a:rPr lang="en-US" sz="2600" b="1" i="1" dirty="0" smtClean="0"/>
              <a:t>despite</a:t>
            </a:r>
            <a:r>
              <a:rPr lang="en-US" sz="2600" dirty="0" smtClean="0"/>
              <a:t> these tools not being explicitly designed to do so.</a:t>
            </a:r>
            <a:endParaRPr lang="en-US" sz="2600" dirty="0"/>
          </a:p>
        </p:txBody>
      </p:sp>
      <p:pic>
        <p:nvPicPr>
          <p:cNvPr id="10" name="Picture 9" descr="ai-logo.png"/>
          <p:cNvPicPr>
            <a:picLocks noChangeAspect="1"/>
          </p:cNvPicPr>
          <p:nvPr/>
        </p:nvPicPr>
        <p:blipFill>
          <a:blip r:embed="rId4" cstate="print"/>
          <a:stretch>
            <a:fillRect/>
          </a:stretch>
        </p:blipFill>
        <p:spPr>
          <a:xfrm>
            <a:off x="5481662" y="4533900"/>
            <a:ext cx="1551709" cy="533400"/>
          </a:xfrm>
          <a:prstGeom prst="rect">
            <a:avLst/>
          </a:prstGeom>
        </p:spPr>
      </p:pic>
      <p:pic>
        <p:nvPicPr>
          <p:cNvPr id="11" name="Picture 10" descr="icore-logo-simple.png"/>
          <p:cNvPicPr>
            <a:picLocks noChangeAspect="1"/>
          </p:cNvPicPr>
          <p:nvPr/>
        </p:nvPicPr>
        <p:blipFill>
          <a:blip r:embed="rId5" cstate="print"/>
          <a:stretch>
            <a:fillRect/>
          </a:stretch>
        </p:blipFill>
        <p:spPr>
          <a:xfrm>
            <a:off x="6400800" y="5459506"/>
            <a:ext cx="1511404" cy="457200"/>
          </a:xfrm>
          <a:prstGeom prst="rect">
            <a:avLst/>
          </a:prstGeom>
        </p:spPr>
      </p:pic>
      <p:pic>
        <p:nvPicPr>
          <p:cNvPr id="12" name="Picture 11" descr="nectar-logo.png"/>
          <p:cNvPicPr>
            <a:picLocks noChangeAspect="1"/>
          </p:cNvPicPr>
          <p:nvPr/>
        </p:nvPicPr>
        <p:blipFill>
          <a:blip r:embed="rId6" cstate="print"/>
          <a:stretch>
            <a:fillRect/>
          </a:stretch>
        </p:blipFill>
        <p:spPr>
          <a:xfrm>
            <a:off x="4648200" y="5257800"/>
            <a:ext cx="907822" cy="914400"/>
          </a:xfrm>
          <a:prstGeom prst="rect">
            <a:avLst/>
          </a:prstGeom>
        </p:spPr>
      </p:pic>
      <p:pic>
        <p:nvPicPr>
          <p:cNvPr id="13" name="Picture 12" descr="nserc-logo.png"/>
          <p:cNvPicPr>
            <a:picLocks noChangeAspect="1"/>
          </p:cNvPicPr>
          <p:nvPr/>
        </p:nvPicPr>
        <p:blipFill>
          <a:blip r:embed="rId7" cstate="print"/>
          <a:stretch>
            <a:fillRect/>
          </a:stretch>
        </p:blipFill>
        <p:spPr>
          <a:xfrm>
            <a:off x="7467600" y="4551460"/>
            <a:ext cx="1371600" cy="552068"/>
          </a:xfrm>
          <a:prstGeom prst="rect">
            <a:avLst/>
          </a:prstGeom>
        </p:spPr>
      </p:pic>
      <p:pic>
        <p:nvPicPr>
          <p:cNvPr id="14" name="Picture 13" descr="grouplab-logo-black.png"/>
          <p:cNvPicPr>
            <a:picLocks noChangeAspect="1"/>
          </p:cNvPicPr>
          <p:nvPr/>
        </p:nvPicPr>
        <p:blipFill>
          <a:blip r:embed="rId8" cstate="print"/>
          <a:stretch>
            <a:fillRect/>
          </a:stretch>
        </p:blipFill>
        <p:spPr>
          <a:xfrm>
            <a:off x="2285036" y="5334000"/>
            <a:ext cx="2005263" cy="762000"/>
          </a:xfrm>
          <a:prstGeom prst="rect">
            <a:avLst/>
          </a:prstGeom>
        </p:spPr>
      </p:pic>
      <p:pic>
        <p:nvPicPr>
          <p:cNvPr id="15" name="Picture 14" descr="lsmr-logo.gif"/>
          <p:cNvPicPr>
            <a:picLocks noChangeAspect="1"/>
          </p:cNvPicPr>
          <p:nvPr/>
        </p:nvPicPr>
        <p:blipFill>
          <a:blip r:embed="rId9" cstate="print"/>
          <a:stretch>
            <a:fillRect/>
          </a:stretch>
        </p:blipFill>
        <p:spPr>
          <a:xfrm>
            <a:off x="1926453" y="4343400"/>
            <a:ext cx="857955" cy="914400"/>
          </a:xfrm>
          <a:prstGeom prst="rect">
            <a:avLst/>
          </a:prstGeom>
        </p:spPr>
      </p:pic>
      <p:pic>
        <p:nvPicPr>
          <p:cNvPr id="17" name="Picture 16" descr="smart-logo_trans.png"/>
          <p:cNvPicPr>
            <a:picLocks noChangeAspect="1"/>
          </p:cNvPicPr>
          <p:nvPr/>
        </p:nvPicPr>
        <p:blipFill>
          <a:blip r:embed="rId10" cstate="print"/>
          <a:stretch>
            <a:fillRect/>
          </a:stretch>
        </p:blipFill>
        <p:spPr>
          <a:xfrm>
            <a:off x="3429000" y="4527732"/>
            <a:ext cx="1524000" cy="545737"/>
          </a:xfrm>
          <a:prstGeom prst="rect">
            <a:avLst/>
          </a:prstGeom>
        </p:spPr>
      </p:pic>
      <p:pic>
        <p:nvPicPr>
          <p:cNvPr id="18" name="Picture 17" descr="uofc-logo-trans.png"/>
          <p:cNvPicPr>
            <a:picLocks noChangeAspect="1"/>
          </p:cNvPicPr>
          <p:nvPr/>
        </p:nvPicPr>
        <p:blipFill>
          <a:blip r:embed="rId11" cstate="print"/>
          <a:stretch>
            <a:fillRect/>
          </a:stretch>
        </p:blipFill>
        <p:spPr>
          <a:xfrm>
            <a:off x="304800" y="4343400"/>
            <a:ext cx="882626" cy="914400"/>
          </a:xfrm>
          <a:prstGeom prst="rect">
            <a:avLst/>
          </a:prstGeom>
        </p:spPr>
      </p:pic>
      <p:sp>
        <p:nvSpPr>
          <p:cNvPr id="19" name="Rectangle 18"/>
          <p:cNvSpPr/>
          <p:nvPr/>
        </p:nvSpPr>
        <p:spPr>
          <a:xfrm>
            <a:off x="-1143000" y="4191000"/>
            <a:ext cx="11201400" cy="20574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19430" y="6324600"/>
            <a:ext cx="7305141" cy="369332"/>
          </a:xfrm>
          <a:prstGeom prst="rect">
            <a:avLst/>
          </a:prstGeom>
          <a:noFill/>
        </p:spPr>
        <p:txBody>
          <a:bodyPr wrap="none" rtlCol="0">
            <a:spAutoFit/>
          </a:bodyPr>
          <a:lstStyle/>
          <a:p>
            <a:r>
              <a:rPr lang="en-US" dirty="0" err="1" smtClean="0">
                <a:latin typeface="+mn-lt"/>
              </a:rPr>
              <a:t>FogBugz</a:t>
            </a:r>
            <a:r>
              <a:rPr lang="en-US" dirty="0" smtClean="0">
                <a:latin typeface="+mn-lt"/>
              </a:rPr>
              <a:t> screenshots taken, with permission, from http://www.fogbugz.com</a:t>
            </a:r>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Considerations</a:t>
            </a:r>
            <a:endParaRPr lang="en-US" dirty="0"/>
          </a:p>
        </p:txBody>
      </p:sp>
      <p:sp>
        <p:nvSpPr>
          <p:cNvPr id="3" name="Content Placeholder 2"/>
          <p:cNvSpPr>
            <a:spLocks noGrp="1"/>
          </p:cNvSpPr>
          <p:nvPr>
            <p:ph idx="1"/>
          </p:nvPr>
        </p:nvSpPr>
        <p:spPr/>
        <p:txBody>
          <a:bodyPr/>
          <a:lstStyle/>
          <a:p>
            <a:pPr marL="514350" indent="-514350">
              <a:spcBef>
                <a:spcPts val="1200"/>
              </a:spcBef>
              <a:spcAft>
                <a:spcPts val="1200"/>
              </a:spcAft>
              <a:buFont typeface="+mj-lt"/>
              <a:buAutoNum type="arabicPeriod"/>
            </a:pPr>
            <a:r>
              <a:rPr lang="en-US" dirty="0" smtClean="0"/>
              <a:t>Tracker means different things to different people</a:t>
            </a:r>
          </a:p>
          <a:p>
            <a:pPr marL="514350" indent="-514350">
              <a:spcBef>
                <a:spcPts val="1200"/>
              </a:spcBef>
              <a:spcAft>
                <a:spcPts val="1200"/>
              </a:spcAft>
              <a:buFont typeface="+mj-lt"/>
              <a:buAutoNum type="arabicPeriod"/>
            </a:pPr>
            <a:r>
              <a:rPr lang="en-US" dirty="0" smtClean="0"/>
              <a:t>Starting point for a bug not always well-defined</a:t>
            </a:r>
          </a:p>
          <a:p>
            <a:pPr marL="514350" indent="-514350">
              <a:spcBef>
                <a:spcPts val="1200"/>
              </a:spcBef>
              <a:spcAft>
                <a:spcPts val="1200"/>
              </a:spcAft>
              <a:buFont typeface="+mj-lt"/>
              <a:buAutoNum type="arabicPeriod"/>
            </a:pPr>
            <a:r>
              <a:rPr lang="en-US" dirty="0" smtClean="0"/>
              <a:t>Integrating lightweight tagging to fight field bloat</a:t>
            </a:r>
          </a:p>
          <a:p>
            <a:pPr marL="514350" indent="-514350">
              <a:spcBef>
                <a:spcPts val="1200"/>
              </a:spcBef>
              <a:spcAft>
                <a:spcPts val="1200"/>
              </a:spcAft>
              <a:buFont typeface="+mj-lt"/>
              <a:buAutoNum type="arabicPeriod"/>
            </a:pPr>
            <a:r>
              <a:rPr lang="en-US" dirty="0" smtClean="0"/>
              <a:t>Priority isn’t a single, compartmentalized attribute</a:t>
            </a:r>
          </a:p>
          <a:p>
            <a:pPr marL="514350" indent="-514350">
              <a:spcBef>
                <a:spcPts val="1200"/>
              </a:spcBef>
              <a:spcAft>
                <a:spcPts val="1200"/>
              </a:spcAft>
              <a:buFont typeface="+mj-lt"/>
              <a:buAutoNum type="arabicPeriod"/>
            </a:pPr>
            <a:r>
              <a:rPr lang="en-US" dirty="0" smtClean="0"/>
              <a:t>Support &gt;1 level of ownership to avoid monitoring</a:t>
            </a:r>
          </a:p>
          <a:p>
            <a:pPr marL="514350" indent="-514350">
              <a:spcBef>
                <a:spcPts val="1200"/>
              </a:spcBef>
              <a:spcAft>
                <a:spcPts val="1200"/>
              </a:spcAft>
              <a:buFont typeface="+mj-lt"/>
              <a:buAutoNum type="arabicPeriod"/>
            </a:pPr>
            <a:r>
              <a:rPr lang="en-US" dirty="0" smtClean="0"/>
              <a:t>Distinct facets contained within a single entity</a:t>
            </a:r>
          </a:p>
          <a:p>
            <a:pPr marL="514350" indent="-514350">
              <a:spcBef>
                <a:spcPts val="1200"/>
              </a:spcBef>
              <a:spcAft>
                <a:spcPts val="1200"/>
              </a:spcAft>
              <a:buFont typeface="+mj-lt"/>
              <a:buAutoNum type="arabicPeriod"/>
            </a:pPr>
            <a:r>
              <a:rPr lang="en-US" dirty="0" smtClean="0"/>
              <a:t>Graduation between fully-private &amp; fully-public data</a:t>
            </a:r>
          </a:p>
          <a:p>
            <a:pPr marL="514350" indent="-514350">
              <a:spcBef>
                <a:spcPts val="1200"/>
              </a:spcBef>
              <a:spcAft>
                <a:spcPts val="1200"/>
              </a:spcAft>
              <a:buFont typeface="+mj-lt"/>
              <a:buAutoNum type="arabicPeriod"/>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issue tracking?</a:t>
            </a:r>
            <a:endParaRPr lang="en-US" dirty="0"/>
          </a:p>
        </p:txBody>
      </p:sp>
      <p:pic>
        <p:nvPicPr>
          <p:cNvPr id="7" name="Picture 6" descr="PowerPoint-Error.bmp"/>
          <p:cNvPicPr>
            <a:picLocks noChangeAspect="1"/>
          </p:cNvPicPr>
          <p:nvPr/>
        </p:nvPicPr>
        <p:blipFill>
          <a:blip r:embed="rId3" cstate="print"/>
          <a:stretch>
            <a:fillRect/>
          </a:stretch>
        </p:blipFill>
        <p:spPr>
          <a:xfrm>
            <a:off x="2190750" y="2209800"/>
            <a:ext cx="4762500" cy="2971800"/>
          </a:xfrm>
          <a:prstGeom prst="rect">
            <a:avLst/>
          </a:prstGeom>
          <a:ln>
            <a:noFill/>
          </a:ln>
          <a:effectLst>
            <a:outerShdw blurRad="292100" dist="139700" dir="2700000" algn="tl" rotWithShape="0">
              <a:srgbClr val="333333">
                <a:alpha val="65000"/>
              </a:srgbClr>
            </a:outerShdw>
          </a:effectLst>
        </p:spPr>
      </p:pic>
      <p:pic>
        <p:nvPicPr>
          <p:cNvPr id="9" name="Picture 8" descr="case_entry_form.png"/>
          <p:cNvPicPr>
            <a:picLocks noChangeAspect="1"/>
          </p:cNvPicPr>
          <p:nvPr/>
        </p:nvPicPr>
        <p:blipFill>
          <a:blip r:embed="rId4" cstate="print"/>
          <a:stretch>
            <a:fillRect/>
          </a:stretch>
        </p:blipFill>
        <p:spPr>
          <a:xfrm>
            <a:off x="609600" y="1143000"/>
            <a:ext cx="7924800" cy="5000172"/>
          </a:xfrm>
          <a:prstGeom prst="rect">
            <a:avLst/>
          </a:prstGeom>
          <a:ln>
            <a:noFill/>
          </a:ln>
          <a:effectLst>
            <a:outerShdw blurRad="292100" dist="139700" dir="2700000" algn="tl" rotWithShape="0">
              <a:srgbClr val="333333">
                <a:alpha val="65000"/>
              </a:srgbClr>
            </a:outerShdw>
          </a:effectLst>
        </p:spPr>
      </p:pic>
      <p:pic>
        <p:nvPicPr>
          <p:cNvPr id="8" name="Content Placeholder 7" descr="basicsOfBugTracking-Case14.PNG"/>
          <p:cNvPicPr>
            <a:picLocks noGrp="1" noChangeAspect="1"/>
          </p:cNvPicPr>
          <p:nvPr>
            <p:ph idx="1"/>
          </p:nvPr>
        </p:nvPicPr>
        <p:blipFill>
          <a:blip r:embed="rId5" cstate="print"/>
          <a:srcRect l="22713" t="14160" r="2135" b="4178"/>
          <a:stretch>
            <a:fillRect/>
          </a:stretch>
        </p:blipFill>
        <p:spPr>
          <a:xfrm>
            <a:off x="2133600" y="1143000"/>
            <a:ext cx="4876800" cy="7162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nodeType="clickEffect">
                                  <p:stCondLst>
                                    <p:cond delay="0"/>
                                  </p:stCondLst>
                                  <p:childTnLst>
                                    <p:set>
                                      <p:cBhvr rctx="PPT">
                                        <p:cTn id="19" dur="indefinite"/>
                                        <p:tgtEl>
                                          <p:spTgt spid="9"/>
                                        </p:tgtEl>
                                        <p:attrNameLst>
                                          <p:attrName>style.opacity</p:attrName>
                                        </p:attrNameLst>
                                      </p:cBhvr>
                                      <p:to>
                                        <p:strVal val="0.25"/>
                                      </p:to>
                                    </p:set>
                                    <p:animEffect filter="image" prLst="opacity: 0.25">
                                      <p:cBhvr rctx="IE">
                                        <p:cTn id="20" dur="indefinite"/>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64" presetClass="path" presetSubtype="0" accel="50000" decel="50000" fill="hold" nodeType="clickEffect">
                                  <p:stCondLst>
                                    <p:cond delay="0"/>
                                  </p:stCondLst>
                                  <p:childTnLst>
                                    <p:animMotion origin="layout" path="M 0 -2.48555E-6 L 0 -0.31075 " pathEditMode="relative" rAng="0" ptsTypes="AA">
                                      <p:cBhvr>
                                        <p:cTn id="27" dur="2000" fill="hold"/>
                                        <p:tgtEl>
                                          <p:spTgt spid="8"/>
                                        </p:tgtEl>
                                        <p:attrNameLst>
                                          <p:attrName>ppt_x</p:attrName>
                                          <p:attrName>ppt_y</p:attrName>
                                        </p:attrNameLst>
                                      </p:cBhvr>
                                      <p:rCtr x="0" y="-1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ug_lifecycle_simplest.png"/>
          <p:cNvPicPr>
            <a:picLocks noChangeAspect="1"/>
          </p:cNvPicPr>
          <p:nvPr/>
        </p:nvPicPr>
        <p:blipFill>
          <a:blip r:embed="rId3" cstate="print"/>
          <a:stretch>
            <a:fillRect/>
          </a:stretch>
        </p:blipFill>
        <p:spPr>
          <a:xfrm>
            <a:off x="1828800" y="2971800"/>
            <a:ext cx="5036097" cy="1500759"/>
          </a:xfrm>
          <a:prstGeom prst="rect">
            <a:avLst/>
          </a:prstGeom>
        </p:spPr>
      </p:pic>
      <p:sp>
        <p:nvSpPr>
          <p:cNvPr id="11" name="Content Placeholder 8"/>
          <p:cNvSpPr txBox="1">
            <a:spLocks/>
          </p:cNvSpPr>
          <p:nvPr/>
        </p:nvSpPr>
        <p:spPr bwMode="auto">
          <a:xfrm>
            <a:off x="1219200" y="3505200"/>
            <a:ext cx="70866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Calibri"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What if the issue is a duplicate?</a:t>
            </a:r>
          </a:p>
          <a:p>
            <a:pPr marL="342900" marR="0" lvl="0" indent="-342900" algn="ctr" defTabSz="914400" rtl="0" eaLnBrk="0" fontAlgn="base" latinLnBrk="0" hangingPunct="0">
              <a:lnSpc>
                <a:spcPct val="100000"/>
              </a:lnSpc>
              <a:spcBef>
                <a:spcPct val="20000"/>
              </a:spcBef>
              <a:spcAft>
                <a:spcPct val="0"/>
              </a:spcAft>
              <a:buClrTx/>
              <a:buSzTx/>
              <a:buFont typeface="Calibri"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What if I can’t reproduce the problem?</a:t>
            </a:r>
          </a:p>
          <a:p>
            <a:pPr marL="342900" marR="0" lvl="0" indent="-342900" algn="ctr" defTabSz="914400" rtl="0" eaLnBrk="0" fontAlgn="base" latinLnBrk="0" hangingPunct="0">
              <a:lnSpc>
                <a:spcPct val="100000"/>
              </a:lnSpc>
              <a:spcBef>
                <a:spcPct val="20000"/>
              </a:spcBef>
              <a:spcAft>
                <a:spcPct val="0"/>
              </a:spcAft>
              <a:buClrTx/>
              <a:buSzTx/>
              <a:buFont typeface="Calibri"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What if that’s how it’s supposed to work?</a:t>
            </a:r>
          </a:p>
          <a:p>
            <a:pPr marL="342900" marR="0" lvl="0" indent="-342900" algn="ctr" defTabSz="914400" rtl="0" eaLnBrk="0" fontAlgn="base" latinLnBrk="0" hangingPunct="0">
              <a:lnSpc>
                <a:spcPct val="100000"/>
              </a:lnSpc>
              <a:spcBef>
                <a:spcPct val="20000"/>
              </a:spcBef>
              <a:spcAft>
                <a:spcPct val="0"/>
              </a:spcAft>
              <a:buClrTx/>
              <a:buSzTx/>
              <a:buFont typeface="Calibri"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When/how does this bug get checked by QA?</a:t>
            </a:r>
          </a:p>
          <a:p>
            <a:pPr marL="342900" marR="0" lvl="0" indent="-342900" algn="ctr" defTabSz="914400" rtl="0" eaLnBrk="0" fontAlgn="base" latinLnBrk="0" hangingPunct="0">
              <a:lnSpc>
                <a:spcPct val="100000"/>
              </a:lnSpc>
              <a:spcBef>
                <a:spcPct val="20000"/>
              </a:spcBef>
              <a:spcAft>
                <a:spcPct val="0"/>
              </a:spcAft>
              <a:buClrTx/>
              <a:buSzTx/>
              <a:buFont typeface="Calibri"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t>
            </a:r>
          </a:p>
        </p:txBody>
      </p:sp>
      <p:sp>
        <p:nvSpPr>
          <p:cNvPr id="2" name="Title 1"/>
          <p:cNvSpPr>
            <a:spLocks noGrp="1"/>
          </p:cNvSpPr>
          <p:nvPr>
            <p:ph type="title"/>
          </p:nvPr>
        </p:nvSpPr>
        <p:spPr/>
        <p:txBody>
          <a:bodyPr/>
          <a:lstStyle/>
          <a:p>
            <a:r>
              <a:rPr lang="en-US" dirty="0" smtClean="0"/>
              <a:t>What is issue tracking? </a:t>
            </a:r>
            <a:r>
              <a:rPr lang="en-US" sz="2000" dirty="0" smtClean="0">
                <a:solidFill>
                  <a:schemeClr val="bg1">
                    <a:lumMod val="65000"/>
                  </a:schemeClr>
                </a:solidFill>
              </a:rPr>
              <a:t>(cont.)</a:t>
            </a:r>
            <a:endParaRPr lang="en-US" sz="2000" dirty="0"/>
          </a:p>
        </p:txBody>
      </p:sp>
      <p:pic>
        <p:nvPicPr>
          <p:cNvPr id="5" name="Picture 4" descr="bzLifecycle_bugzilla_org_cleaned.png"/>
          <p:cNvPicPr>
            <a:picLocks noChangeAspect="1"/>
          </p:cNvPicPr>
          <p:nvPr/>
        </p:nvPicPr>
        <p:blipFill>
          <a:blip r:embed="rId4" cstate="print"/>
          <a:stretch>
            <a:fillRect/>
          </a:stretch>
        </p:blipFill>
        <p:spPr>
          <a:xfrm>
            <a:off x="762000" y="1219200"/>
            <a:ext cx="2646338" cy="3352800"/>
          </a:xfrm>
          <a:prstGeom prst="rect">
            <a:avLst/>
          </a:prstGeom>
          <a:ln>
            <a:noFill/>
          </a:ln>
          <a:effectLst>
            <a:outerShdw blurRad="292100" dist="139700" dir="2700000" algn="tl" rotWithShape="0">
              <a:srgbClr val="333333">
                <a:alpha val="65000"/>
              </a:srgbClr>
            </a:outerShdw>
          </a:effectLst>
        </p:spPr>
      </p:pic>
      <p:pic>
        <p:nvPicPr>
          <p:cNvPr id="6" name="Content Placeholder 4" descr="qaworkflow3_fogbugz_internal.jpg"/>
          <p:cNvPicPr>
            <a:picLocks noChangeAspect="1"/>
          </p:cNvPicPr>
          <p:nvPr/>
        </p:nvPicPr>
        <p:blipFill>
          <a:blip r:embed="rId5" cstate="print"/>
          <a:srcRect t="7246"/>
          <a:stretch>
            <a:fillRect/>
          </a:stretch>
        </p:blipFill>
        <p:spPr bwMode="auto">
          <a:xfrm>
            <a:off x="4267200" y="1447800"/>
            <a:ext cx="3453686" cy="3901440"/>
          </a:xfrm>
          <a:prstGeom prst="rect">
            <a:avLst/>
          </a:prstGeom>
          <a:noFill/>
          <a:ln w="9525">
            <a:noFill/>
            <a:miter lim="800000"/>
            <a:headEnd/>
            <a:tailEnd/>
          </a:ln>
          <a:effectLst>
            <a:outerShdw blurRad="292100" dist="139700" dir="2700000" algn="tl" rotWithShape="0">
              <a:srgbClr val="333333">
                <a:alpha val="65000"/>
              </a:srgbClr>
            </a:outerShdw>
          </a:effectLst>
        </p:spPr>
      </p:pic>
      <p:pic>
        <p:nvPicPr>
          <p:cNvPr id="7" name="Picture 6" descr="critical_testing_processes - bug life cycle.gif"/>
          <p:cNvPicPr>
            <a:picLocks noChangeAspect="1"/>
          </p:cNvPicPr>
          <p:nvPr/>
        </p:nvPicPr>
        <p:blipFill>
          <a:blip r:embed="rId6" cstate="print"/>
          <a:stretch>
            <a:fillRect/>
          </a:stretch>
        </p:blipFill>
        <p:spPr>
          <a:xfrm>
            <a:off x="2209800" y="2057400"/>
            <a:ext cx="3352800" cy="1542288"/>
          </a:xfrm>
          <a:prstGeom prst="rect">
            <a:avLst/>
          </a:prstGeom>
          <a:ln>
            <a:noFill/>
          </a:ln>
          <a:effectLst>
            <a:outerShdw blurRad="292100" dist="139700" dir="2700000" algn="tl" rotWithShape="0">
              <a:srgbClr val="333333">
                <a:alpha val="65000"/>
              </a:srgbClr>
            </a:outerShdw>
          </a:effectLst>
        </p:spPr>
      </p:pic>
      <p:pic>
        <p:nvPicPr>
          <p:cNvPr id="8" name="Picture 7" descr="basic-workflow_trac_cleaned.png"/>
          <p:cNvPicPr>
            <a:picLocks noChangeAspect="1"/>
          </p:cNvPicPr>
          <p:nvPr/>
        </p:nvPicPr>
        <p:blipFill>
          <a:blip r:embed="rId7" cstate="print"/>
          <a:stretch>
            <a:fillRect/>
          </a:stretch>
        </p:blipFill>
        <p:spPr>
          <a:xfrm>
            <a:off x="2971800" y="3352800"/>
            <a:ext cx="1882130" cy="2609429"/>
          </a:xfrm>
          <a:prstGeom prst="rect">
            <a:avLst/>
          </a:prstGeom>
          <a:ln>
            <a:noFill/>
          </a:ln>
          <a:effectLst>
            <a:outerShdw blurRad="292100" dist="139700" dir="2700000" algn="tl" rotWithShape="0">
              <a:srgbClr val="333333">
                <a:alpha val="65000"/>
              </a:srgbClr>
            </a:outerShdw>
          </a:effectLst>
        </p:spPr>
      </p:pic>
      <p:pic>
        <p:nvPicPr>
          <p:cNvPr id="9" name="Picture 8" descr="confused1.png"/>
          <p:cNvPicPr>
            <a:picLocks noChangeAspect="1"/>
          </p:cNvPicPr>
          <p:nvPr/>
        </p:nvPicPr>
        <p:blipFill>
          <a:blip r:embed="rId8" cstate="print"/>
          <a:stretch>
            <a:fillRect/>
          </a:stretch>
        </p:blipFill>
        <p:spPr>
          <a:xfrm>
            <a:off x="2648719" y="1267003"/>
            <a:ext cx="3846562" cy="55909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decel="50000" fill="hold" nodeType="clickEffect">
                                  <p:stCondLst>
                                    <p:cond delay="0"/>
                                  </p:stCondLst>
                                  <p:childTnLst>
                                    <p:animMotion origin="layout" path="M 2.77778E-6 4.68208E-6 L 2.77778E-6 -0.19792 " pathEditMode="relative" rAng="0" ptsTypes="AA">
                                      <p:cBhvr>
                                        <p:cTn id="11" dur="2000" fill="hold"/>
                                        <p:tgtEl>
                                          <p:spTgt spid="10"/>
                                        </p:tgtEl>
                                        <p:attrNameLst>
                                          <p:attrName>ppt_x</p:attrName>
                                          <p:attrName>ppt_y</p:attrName>
                                        </p:attrNameLst>
                                      </p:cBhvr>
                                      <p:rCtr x="0" y="-99"/>
                                    </p:animMotion>
                                  </p:childTnLst>
                                </p:cTn>
                              </p:par>
                              <p:par>
                                <p:cTn id="12" presetID="10" presetClass="entr" presetSubtype="0" fill="hold" nodeType="withEffect">
                                  <p:stCondLst>
                                    <p:cond delay="50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fade">
                                      <p:cBhvr>
                                        <p:cTn id="18" dur="1000"/>
                                        <p:tgtEl>
                                          <p:spTgt spid="11">
                                            <p:txEl>
                                              <p:pRg st="1" end="1"/>
                                            </p:txEl>
                                          </p:spTgt>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1000"/>
                                        <p:tgtEl>
                                          <p:spTgt spid="11">
                                            <p:txEl>
                                              <p:pRg st="2" end="2"/>
                                            </p:txEl>
                                          </p:spTgt>
                                        </p:tgtEl>
                                      </p:cBhvr>
                                    </p:animEffect>
                                  </p:childTnLst>
                                </p:cTn>
                              </p:par>
                            </p:childTnLst>
                          </p:cTn>
                        </p:par>
                        <p:par>
                          <p:cTn id="23" fill="hold">
                            <p:stCondLst>
                              <p:cond delay="4000"/>
                            </p:stCondLst>
                            <p:childTnLst>
                              <p:par>
                                <p:cTn id="24" presetID="10" presetClass="entr" presetSubtype="0" fill="hold" nodeType="after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Effect transition="in" filter="fade">
                                      <p:cBhvr>
                                        <p:cTn id="26" dur="1000"/>
                                        <p:tgtEl>
                                          <p:spTgt spid="11">
                                            <p:txEl>
                                              <p:pRg st="3" end="3"/>
                                            </p:txEl>
                                          </p:spTgt>
                                        </p:tgtEl>
                                      </p:cBhvr>
                                    </p:animEffect>
                                  </p:childTnLst>
                                </p:cTn>
                              </p:par>
                            </p:childTnLst>
                          </p:cTn>
                        </p:par>
                        <p:par>
                          <p:cTn id="27" fill="hold">
                            <p:stCondLst>
                              <p:cond delay="5000"/>
                            </p:stCondLst>
                            <p:childTnLst>
                              <p:par>
                                <p:cTn id="28" presetID="10" presetClass="entr" presetSubtype="0" fill="hold" nodeType="afterEffect">
                                  <p:stCondLst>
                                    <p:cond delay="0"/>
                                  </p:stCondLst>
                                  <p:childTnLst>
                                    <p:set>
                                      <p:cBhvr>
                                        <p:cTn id="29" dur="1" fill="hold">
                                          <p:stCondLst>
                                            <p:cond delay="0"/>
                                          </p:stCondLst>
                                        </p:cTn>
                                        <p:tgtEl>
                                          <p:spTgt spid="11">
                                            <p:txEl>
                                              <p:pRg st="4" end="4"/>
                                            </p:txEl>
                                          </p:spTgt>
                                        </p:tgtEl>
                                        <p:attrNameLst>
                                          <p:attrName>style.visibility</p:attrName>
                                        </p:attrNameLst>
                                      </p:cBhvr>
                                      <p:to>
                                        <p:strVal val="visible"/>
                                      </p:to>
                                    </p:set>
                                    <p:animEffect transition="in" filter="fade">
                                      <p:cBhvr>
                                        <p:cTn id="30" dur="1000"/>
                                        <p:tgtEl>
                                          <p:spTgt spid="1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mph" presetSubtype="0" nodeType="clickEffect">
                                  <p:stCondLst>
                                    <p:cond delay="0"/>
                                  </p:stCondLst>
                                  <p:childTnLst>
                                    <p:set>
                                      <p:cBhvr rctx="PPT">
                                        <p:cTn id="34" dur="indefinite"/>
                                        <p:tgtEl>
                                          <p:spTgt spid="10"/>
                                        </p:tgtEl>
                                        <p:attrNameLst>
                                          <p:attrName>style.opacity</p:attrName>
                                        </p:attrNameLst>
                                      </p:cBhvr>
                                      <p:to>
                                        <p:strVal val="0.25"/>
                                      </p:to>
                                    </p:set>
                                    <p:animEffect filter="image" prLst="opacity: 0.25">
                                      <p:cBhvr rctx="IE">
                                        <p:cTn id="35" dur="indefinite"/>
                                        <p:tgtEl>
                                          <p:spTgt spid="10"/>
                                        </p:tgtEl>
                                      </p:cBhvr>
                                    </p:animEffect>
                                  </p:childTnLst>
                                </p:cTn>
                              </p:par>
                              <p:par>
                                <p:cTn id="36" presetID="9" presetClass="emph" presetSubtype="0" nodeType="withEffect">
                                  <p:stCondLst>
                                    <p:cond delay="0"/>
                                  </p:stCondLst>
                                  <p:childTnLst>
                                    <p:set>
                                      <p:cBhvr rctx="PPT">
                                        <p:cTn id="37" dur="indefinite"/>
                                        <p:tgtEl>
                                          <p:spTgt spid="11">
                                            <p:txEl>
                                              <p:pRg st="0" end="0"/>
                                            </p:txEl>
                                          </p:spTgt>
                                        </p:tgtEl>
                                        <p:attrNameLst>
                                          <p:attrName>style.opacity</p:attrName>
                                        </p:attrNameLst>
                                      </p:cBhvr>
                                      <p:to>
                                        <p:strVal val="0.25"/>
                                      </p:to>
                                    </p:set>
                                    <p:animEffect filter="image" prLst="opacity: 0.25">
                                      <p:cBhvr rctx="IE">
                                        <p:cTn id="38" dur="indefinite"/>
                                        <p:tgtEl>
                                          <p:spTgt spid="11">
                                            <p:txEl>
                                              <p:pRg st="0" end="0"/>
                                            </p:txEl>
                                          </p:spTgt>
                                        </p:tgtEl>
                                      </p:cBhvr>
                                    </p:animEffect>
                                  </p:childTnLst>
                                </p:cTn>
                              </p:par>
                              <p:par>
                                <p:cTn id="39" presetID="9" presetClass="emph" presetSubtype="0" nodeType="withEffect">
                                  <p:stCondLst>
                                    <p:cond delay="0"/>
                                  </p:stCondLst>
                                  <p:childTnLst>
                                    <p:set>
                                      <p:cBhvr rctx="PPT">
                                        <p:cTn id="40" dur="indefinite"/>
                                        <p:tgtEl>
                                          <p:spTgt spid="11">
                                            <p:txEl>
                                              <p:pRg st="1" end="1"/>
                                            </p:txEl>
                                          </p:spTgt>
                                        </p:tgtEl>
                                        <p:attrNameLst>
                                          <p:attrName>style.opacity</p:attrName>
                                        </p:attrNameLst>
                                      </p:cBhvr>
                                      <p:to>
                                        <p:strVal val="0.25"/>
                                      </p:to>
                                    </p:set>
                                    <p:animEffect filter="image" prLst="opacity: 0.25">
                                      <p:cBhvr rctx="IE">
                                        <p:cTn id="41" dur="indefinite"/>
                                        <p:tgtEl>
                                          <p:spTgt spid="11">
                                            <p:txEl>
                                              <p:pRg st="1" end="1"/>
                                            </p:txEl>
                                          </p:spTgt>
                                        </p:tgtEl>
                                      </p:cBhvr>
                                    </p:animEffect>
                                  </p:childTnLst>
                                </p:cTn>
                              </p:par>
                              <p:par>
                                <p:cTn id="42" presetID="9" presetClass="emph" presetSubtype="0" nodeType="withEffect">
                                  <p:stCondLst>
                                    <p:cond delay="0"/>
                                  </p:stCondLst>
                                  <p:childTnLst>
                                    <p:set>
                                      <p:cBhvr rctx="PPT">
                                        <p:cTn id="43" dur="indefinite"/>
                                        <p:tgtEl>
                                          <p:spTgt spid="11">
                                            <p:txEl>
                                              <p:pRg st="2" end="2"/>
                                            </p:txEl>
                                          </p:spTgt>
                                        </p:tgtEl>
                                        <p:attrNameLst>
                                          <p:attrName>style.opacity</p:attrName>
                                        </p:attrNameLst>
                                      </p:cBhvr>
                                      <p:to>
                                        <p:strVal val="0.25"/>
                                      </p:to>
                                    </p:set>
                                    <p:animEffect filter="image" prLst="opacity: 0.25">
                                      <p:cBhvr rctx="IE">
                                        <p:cTn id="44" dur="indefinite"/>
                                        <p:tgtEl>
                                          <p:spTgt spid="11">
                                            <p:txEl>
                                              <p:pRg st="2" end="2"/>
                                            </p:txEl>
                                          </p:spTgt>
                                        </p:tgtEl>
                                      </p:cBhvr>
                                    </p:animEffect>
                                  </p:childTnLst>
                                </p:cTn>
                              </p:par>
                              <p:par>
                                <p:cTn id="45" presetID="9" presetClass="emph" presetSubtype="0" nodeType="withEffect">
                                  <p:stCondLst>
                                    <p:cond delay="0"/>
                                  </p:stCondLst>
                                  <p:childTnLst>
                                    <p:set>
                                      <p:cBhvr rctx="PPT">
                                        <p:cTn id="46" dur="indefinite"/>
                                        <p:tgtEl>
                                          <p:spTgt spid="11">
                                            <p:txEl>
                                              <p:pRg st="3" end="3"/>
                                            </p:txEl>
                                          </p:spTgt>
                                        </p:tgtEl>
                                        <p:attrNameLst>
                                          <p:attrName>style.opacity</p:attrName>
                                        </p:attrNameLst>
                                      </p:cBhvr>
                                      <p:to>
                                        <p:strVal val="0.25"/>
                                      </p:to>
                                    </p:set>
                                    <p:animEffect filter="image" prLst="opacity: 0.25">
                                      <p:cBhvr rctx="IE">
                                        <p:cTn id="47" dur="indefinite"/>
                                        <p:tgtEl>
                                          <p:spTgt spid="11">
                                            <p:txEl>
                                              <p:pRg st="3" end="3"/>
                                            </p:txEl>
                                          </p:spTgt>
                                        </p:tgtEl>
                                      </p:cBhvr>
                                    </p:animEffect>
                                  </p:childTnLst>
                                </p:cTn>
                              </p:par>
                              <p:par>
                                <p:cTn id="48" presetID="9" presetClass="emph" presetSubtype="0" nodeType="withEffect">
                                  <p:stCondLst>
                                    <p:cond delay="0"/>
                                  </p:stCondLst>
                                  <p:childTnLst>
                                    <p:set>
                                      <p:cBhvr rctx="PPT">
                                        <p:cTn id="49" dur="indefinite"/>
                                        <p:tgtEl>
                                          <p:spTgt spid="11">
                                            <p:txEl>
                                              <p:pRg st="4" end="4"/>
                                            </p:txEl>
                                          </p:spTgt>
                                        </p:tgtEl>
                                        <p:attrNameLst>
                                          <p:attrName>style.opacity</p:attrName>
                                        </p:attrNameLst>
                                      </p:cBhvr>
                                      <p:to>
                                        <p:strVal val="0.25"/>
                                      </p:to>
                                    </p:set>
                                    <p:animEffect filter="image" prLst="opacity: 0.25">
                                      <p:cBhvr rctx="IE">
                                        <p:cTn id="50" dur="indefinite"/>
                                        <p:tgtEl>
                                          <p:spTgt spid="11">
                                            <p:txEl>
                                              <p:pRg st="4" end="4"/>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1000"/>
                                        <p:tgtEl>
                                          <p:spTgt spid="5"/>
                                        </p:tgtEl>
                                      </p:cBhvr>
                                    </p:animEffect>
                                  </p:childTnLst>
                                </p:cTn>
                              </p:par>
                            </p:childTnLst>
                          </p:cTn>
                        </p:par>
                        <p:par>
                          <p:cTn id="54" fill="hold">
                            <p:stCondLst>
                              <p:cond delay="1000"/>
                            </p:stCondLst>
                            <p:childTnLst>
                              <p:par>
                                <p:cTn id="55" presetID="10" presetClass="entr" presetSubtype="0" fill="hold"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1000"/>
                                        <p:tgtEl>
                                          <p:spTgt spid="6"/>
                                        </p:tgtEl>
                                      </p:cBhvr>
                                    </p:animEffect>
                                  </p:childTnLst>
                                </p:cTn>
                              </p:par>
                            </p:childTnLst>
                          </p:cTn>
                        </p:par>
                        <p:par>
                          <p:cTn id="58" fill="hold">
                            <p:stCondLst>
                              <p:cond delay="2000"/>
                            </p:stCondLst>
                            <p:childTnLst>
                              <p:par>
                                <p:cTn id="59" presetID="10" presetClass="entr" presetSubtype="0" fill="hold"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childTnLst>
                                </p:cTn>
                              </p:par>
                            </p:childTnLst>
                          </p:cTn>
                        </p:par>
                        <p:par>
                          <p:cTn id="62" fill="hold">
                            <p:stCondLst>
                              <p:cond delay="3000"/>
                            </p:stCondLst>
                            <p:childTnLst>
                              <p:par>
                                <p:cTn id="63" presetID="10" presetClass="entr" presetSubtype="0" fill="hold"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1000"/>
                                        <p:tgtEl>
                                          <p:spTgt spid="8"/>
                                        </p:tgtEl>
                                      </p:cBhvr>
                                    </p:animEffect>
                                  </p:childTnLst>
                                </p:cTn>
                              </p:par>
                            </p:childTnLst>
                          </p:cTn>
                        </p:par>
                        <p:par>
                          <p:cTn id="66" fill="hold">
                            <p:stCondLst>
                              <p:cond delay="4000"/>
                            </p:stCondLst>
                            <p:childTnLst>
                              <p:par>
                                <p:cTn id="67" presetID="2" presetClass="entr" presetSubtype="4" accel="50000" decel="50000" fill="hold" nodeType="afterEffect">
                                  <p:stCondLst>
                                    <p:cond delay="1000"/>
                                  </p:stCondLst>
                                  <p:childTnLst>
                                    <p:set>
                                      <p:cBhvr>
                                        <p:cTn id="68" dur="1" fill="hold">
                                          <p:stCondLst>
                                            <p:cond delay="0"/>
                                          </p:stCondLst>
                                        </p:cTn>
                                        <p:tgtEl>
                                          <p:spTgt spid="9"/>
                                        </p:tgtEl>
                                        <p:attrNameLst>
                                          <p:attrName>style.visibility</p:attrName>
                                        </p:attrNameLst>
                                      </p:cBhvr>
                                      <p:to>
                                        <p:strVal val="visible"/>
                                      </p:to>
                                    </p:set>
                                    <p:anim calcmode="lin" valueType="num">
                                      <p:cBhvr additive="base">
                                        <p:cTn id="69" dur="2000" fill="hold"/>
                                        <p:tgtEl>
                                          <p:spTgt spid="9"/>
                                        </p:tgtEl>
                                        <p:attrNameLst>
                                          <p:attrName>ppt_x</p:attrName>
                                        </p:attrNameLst>
                                      </p:cBhvr>
                                      <p:tavLst>
                                        <p:tav tm="0">
                                          <p:val>
                                            <p:strVal val="#ppt_x"/>
                                          </p:val>
                                        </p:tav>
                                        <p:tav tm="100000">
                                          <p:val>
                                            <p:strVal val="#ppt_x"/>
                                          </p:val>
                                        </p:tav>
                                      </p:tavLst>
                                    </p:anim>
                                    <p:anim calcmode="lin" valueType="num">
                                      <p:cBhvr additive="base">
                                        <p:cTn id="70"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already been done?</a:t>
            </a:r>
            <a:endParaRPr lang="en-US" dirty="0"/>
          </a:p>
        </p:txBody>
      </p:sp>
      <p:sp>
        <p:nvSpPr>
          <p:cNvPr id="3" name="Content Placeholder 2"/>
          <p:cNvSpPr>
            <a:spLocks noGrp="1"/>
          </p:cNvSpPr>
          <p:nvPr>
            <p:ph idx="1"/>
          </p:nvPr>
        </p:nvSpPr>
        <p:spPr/>
        <p:txBody>
          <a:bodyPr/>
          <a:lstStyle/>
          <a:p>
            <a:pPr lvl="2"/>
            <a:endParaRPr lang="en-US" dirty="0" smtClean="0"/>
          </a:p>
          <a:p>
            <a:pPr lvl="2"/>
            <a:endParaRPr lang="en-US" dirty="0" smtClean="0"/>
          </a:p>
          <a:p>
            <a:r>
              <a:rPr lang="en-US" dirty="0" smtClean="0"/>
              <a:t>Social aspects of software development &amp; dev tools:</a:t>
            </a:r>
          </a:p>
          <a:p>
            <a:pPr lvl="1"/>
            <a:r>
              <a:rPr lang="en-US" dirty="0" smtClean="0">
                <a:solidFill>
                  <a:schemeClr val="bg1">
                    <a:lumMod val="50000"/>
                  </a:schemeClr>
                </a:solidFill>
              </a:rPr>
              <a:t>Perry et al. ‘94, Kraut &amp; Streeter ‘95, Ye ‘06,</a:t>
            </a:r>
            <a:br>
              <a:rPr lang="en-US" dirty="0" smtClean="0">
                <a:solidFill>
                  <a:schemeClr val="bg1">
                    <a:lumMod val="50000"/>
                  </a:schemeClr>
                </a:solidFill>
              </a:rPr>
            </a:br>
            <a:r>
              <a:rPr lang="en-US" dirty="0" err="1" smtClean="0">
                <a:solidFill>
                  <a:schemeClr val="bg1">
                    <a:lumMod val="50000"/>
                  </a:schemeClr>
                </a:solidFill>
              </a:rPr>
              <a:t>LaToza</a:t>
            </a:r>
            <a:r>
              <a:rPr lang="en-US" dirty="0" smtClean="0">
                <a:solidFill>
                  <a:schemeClr val="bg1">
                    <a:lumMod val="50000"/>
                  </a:schemeClr>
                </a:solidFill>
              </a:rPr>
              <a:t> et al. ‘06, </a:t>
            </a:r>
            <a:r>
              <a:rPr lang="en-US" dirty="0" err="1" smtClean="0">
                <a:solidFill>
                  <a:schemeClr val="bg1">
                    <a:lumMod val="50000"/>
                  </a:schemeClr>
                </a:solidFill>
              </a:rPr>
              <a:t>Grinter</a:t>
            </a:r>
            <a:r>
              <a:rPr lang="en-US" dirty="0" smtClean="0">
                <a:solidFill>
                  <a:schemeClr val="bg1">
                    <a:lumMod val="50000"/>
                  </a:schemeClr>
                </a:solidFill>
              </a:rPr>
              <a:t> ‘95, Fitzpatrick et al. ‘06, etc.</a:t>
            </a:r>
          </a:p>
          <a:p>
            <a:pPr lvl="2"/>
            <a:endParaRPr lang="en-US" dirty="0" smtClean="0"/>
          </a:p>
          <a:p>
            <a:pPr lvl="2"/>
            <a:endParaRPr lang="en-US" dirty="0" smtClean="0"/>
          </a:p>
          <a:p>
            <a:r>
              <a:rPr lang="en-US" dirty="0" smtClean="0"/>
              <a:t>Studying issue tracking systems specifically:</a:t>
            </a:r>
          </a:p>
          <a:p>
            <a:pPr lvl="1"/>
            <a:r>
              <a:rPr lang="en-US" dirty="0" smtClean="0">
                <a:solidFill>
                  <a:schemeClr val="bg1">
                    <a:lumMod val="50000"/>
                  </a:schemeClr>
                </a:solidFill>
              </a:rPr>
              <a:t>Sandusky &amp; Gasser ‘05, </a:t>
            </a:r>
            <a:r>
              <a:rPr lang="en-US" dirty="0" err="1" smtClean="0">
                <a:solidFill>
                  <a:schemeClr val="bg1">
                    <a:lumMod val="50000"/>
                  </a:schemeClr>
                </a:solidFill>
              </a:rPr>
              <a:t>Bettenburg</a:t>
            </a:r>
            <a:r>
              <a:rPr lang="en-US" dirty="0" smtClean="0">
                <a:solidFill>
                  <a:schemeClr val="bg1">
                    <a:lumMod val="50000"/>
                  </a:schemeClr>
                </a:solidFill>
              </a:rPr>
              <a:t> et al. ‘08,</a:t>
            </a:r>
            <a:br>
              <a:rPr lang="en-US" dirty="0" smtClean="0">
                <a:solidFill>
                  <a:schemeClr val="bg1">
                    <a:lumMod val="50000"/>
                  </a:schemeClr>
                </a:solidFill>
              </a:rPr>
            </a:br>
            <a:r>
              <a:rPr lang="en-US" dirty="0" err="1" smtClean="0">
                <a:solidFill>
                  <a:schemeClr val="bg1">
                    <a:lumMod val="50000"/>
                  </a:schemeClr>
                </a:solidFill>
              </a:rPr>
              <a:t>Anvik</a:t>
            </a:r>
            <a:r>
              <a:rPr lang="en-US" dirty="0" smtClean="0">
                <a:solidFill>
                  <a:schemeClr val="bg1">
                    <a:lumMod val="50000"/>
                  </a:schemeClr>
                </a:solidFill>
              </a:rPr>
              <a:t> et al. ‘06, Fenton &amp; Neil ‘99, </a:t>
            </a:r>
            <a:r>
              <a:rPr lang="en-US" dirty="0" err="1" smtClean="0">
                <a:solidFill>
                  <a:schemeClr val="bg1">
                    <a:lumMod val="50000"/>
                  </a:schemeClr>
                </a:solidFill>
              </a:rPr>
              <a:t>Carstensen</a:t>
            </a:r>
            <a:r>
              <a:rPr lang="en-US" dirty="0" smtClean="0">
                <a:solidFill>
                  <a:schemeClr val="bg1">
                    <a:lumMod val="50000"/>
                  </a:schemeClr>
                </a:solidFill>
              </a:rPr>
              <a:t> et al. ‘95</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1000"/>
                                        <p:tgtEl>
                                          <p:spTgt spid="3">
                                            <p:txEl>
                                              <p:pRg st="3" end="3"/>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1000"/>
                                        <p:tgtEl>
                                          <p:spTgt spid="3">
                                            <p:txEl>
                                              <p:pRg st="6" end="6"/>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already been done?</a:t>
            </a:r>
            <a:r>
              <a:rPr lang="en-US" sz="1900" dirty="0" smtClean="0">
                <a:solidFill>
                  <a:schemeClr val="bg1">
                    <a:lumMod val="50000"/>
                  </a:schemeClr>
                </a:solidFill>
              </a:rPr>
              <a:t> </a:t>
            </a:r>
            <a:r>
              <a:rPr lang="en-US" sz="2000" dirty="0" smtClean="0">
                <a:solidFill>
                  <a:schemeClr val="bg1">
                    <a:lumMod val="50000"/>
                  </a:schemeClr>
                </a:solidFill>
              </a:rPr>
              <a:t>(cont.)</a:t>
            </a:r>
            <a:endParaRPr lang="en-US" sz="2000" dirty="0">
              <a:solidFill>
                <a:schemeClr val="bg1">
                  <a:lumMod val="50000"/>
                </a:schemeClr>
              </a:solidFill>
            </a:endParaRPr>
          </a:p>
        </p:txBody>
      </p:sp>
      <p:sp>
        <p:nvSpPr>
          <p:cNvPr id="3" name="Content Placeholder 2"/>
          <p:cNvSpPr>
            <a:spLocks noGrp="1"/>
          </p:cNvSpPr>
          <p:nvPr>
            <p:ph idx="1"/>
          </p:nvPr>
        </p:nvSpPr>
        <p:spPr/>
        <p:txBody>
          <a:bodyPr/>
          <a:lstStyle/>
          <a:p>
            <a:endParaRPr lang="en-US" dirty="0" smtClean="0">
              <a:solidFill>
                <a:schemeClr val="bg1">
                  <a:lumMod val="50000"/>
                </a:schemeClr>
              </a:solidFill>
            </a:endParaRPr>
          </a:p>
        </p:txBody>
      </p:sp>
      <p:sp>
        <p:nvSpPr>
          <p:cNvPr id="4" name="Rounded Rectangle 3"/>
          <p:cNvSpPr/>
          <p:nvPr/>
        </p:nvSpPr>
        <p:spPr>
          <a:xfrm>
            <a:off x="685800" y="1962150"/>
            <a:ext cx="7772400" cy="29337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smtClean="0"/>
              <a:t>If we want to understand and improve coordination dynamics we need our bug histories to include the social, political, and otherwise tacit information that is also part of the bread and butter of software development. This is often subtle, not always apparent, and it must be read between the lines of the evidence collected.</a:t>
            </a:r>
            <a:endParaRPr lang="en-US" sz="2400" dirty="0"/>
          </a:p>
        </p:txBody>
      </p:sp>
      <p:sp>
        <p:nvSpPr>
          <p:cNvPr id="5" name="TextBox 4"/>
          <p:cNvSpPr txBox="1"/>
          <p:nvPr/>
        </p:nvSpPr>
        <p:spPr>
          <a:xfrm>
            <a:off x="5867400" y="5181600"/>
            <a:ext cx="2621359" cy="369332"/>
          </a:xfrm>
          <a:prstGeom prst="rect">
            <a:avLst/>
          </a:prstGeom>
          <a:noFill/>
        </p:spPr>
        <p:txBody>
          <a:bodyPr wrap="none" rtlCol="0">
            <a:spAutoFit/>
          </a:bodyPr>
          <a:lstStyle/>
          <a:p>
            <a:r>
              <a:rPr lang="en-US" dirty="0" smtClean="0">
                <a:solidFill>
                  <a:schemeClr val="bg1">
                    <a:lumMod val="50000"/>
                  </a:schemeClr>
                </a:solidFill>
              </a:rPr>
              <a:t>— </a:t>
            </a:r>
            <a:r>
              <a:rPr lang="en-US" dirty="0" err="1" smtClean="0">
                <a:solidFill>
                  <a:schemeClr val="bg1">
                    <a:lumMod val="50000"/>
                  </a:schemeClr>
                </a:solidFill>
              </a:rPr>
              <a:t>Aranda</a:t>
            </a:r>
            <a:r>
              <a:rPr lang="en-US" dirty="0" smtClean="0">
                <a:solidFill>
                  <a:schemeClr val="bg1">
                    <a:lumMod val="50000"/>
                  </a:schemeClr>
                </a:solidFill>
              </a:rPr>
              <a:t> &amp; </a:t>
            </a:r>
            <a:r>
              <a:rPr lang="en-US" dirty="0" err="1" smtClean="0">
                <a:solidFill>
                  <a:schemeClr val="bg1">
                    <a:lumMod val="50000"/>
                  </a:schemeClr>
                </a:solidFill>
              </a:rPr>
              <a:t>Venolia</a:t>
            </a:r>
            <a:r>
              <a:rPr lang="en-US" dirty="0" smtClean="0">
                <a:solidFill>
                  <a:schemeClr val="bg1">
                    <a:lumMod val="50000"/>
                  </a:schemeClr>
                </a:solidFill>
              </a:rPr>
              <a:t> ‘09</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i="1" dirty="0" smtClean="0"/>
          </a:p>
          <a:p>
            <a:r>
              <a:rPr lang="en-US" dirty="0" smtClean="0"/>
              <a:t>Small, collocated, industrial development teams</a:t>
            </a:r>
          </a:p>
          <a:p>
            <a:pPr lvl="2"/>
            <a:endParaRPr lang="en-US" dirty="0" smtClean="0"/>
          </a:p>
          <a:p>
            <a:r>
              <a:rPr lang="en-US" dirty="0" smtClean="0"/>
              <a:t>3 roles within the immediate development team</a:t>
            </a:r>
          </a:p>
          <a:p>
            <a:pPr lvl="1"/>
            <a:r>
              <a:rPr lang="en-US" dirty="0" smtClean="0"/>
              <a:t>Developer/Dev Lead</a:t>
            </a:r>
          </a:p>
          <a:p>
            <a:pPr lvl="1"/>
            <a:r>
              <a:rPr lang="en-US" dirty="0" smtClean="0"/>
              <a:t>Quality Assurance/Tester</a:t>
            </a:r>
          </a:p>
          <a:p>
            <a:pPr lvl="1"/>
            <a:r>
              <a:rPr lang="en-US" dirty="0" smtClean="0"/>
              <a:t>Project/Product Manager</a:t>
            </a:r>
          </a:p>
          <a:p>
            <a:pPr lvl="2"/>
            <a:endParaRPr lang="en-US" dirty="0" smtClean="0"/>
          </a:p>
          <a:p>
            <a:r>
              <a:rPr lang="en-US" dirty="0" smtClean="0"/>
              <a:t>Variety of tools used for issue tracking purposes</a:t>
            </a:r>
          </a:p>
        </p:txBody>
      </p:sp>
      <p:sp>
        <p:nvSpPr>
          <p:cNvPr id="4" name="Title 3"/>
          <p:cNvSpPr>
            <a:spLocks noGrp="1"/>
          </p:cNvSpPr>
          <p:nvPr>
            <p:ph type="title"/>
          </p:nvPr>
        </p:nvSpPr>
        <p:spPr/>
        <p:txBody>
          <a:bodyPr/>
          <a:lstStyle/>
          <a:p>
            <a:r>
              <a:rPr lang="en-US" dirty="0" smtClean="0"/>
              <a:t>Qualitative Study Design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1000"/>
                                        <p:tgtEl>
                                          <p:spTgt spid="5">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fade">
                                      <p:cBhvr>
                                        <p:cTn id="19" dur="1000"/>
                                        <p:tgtEl>
                                          <p:spTgt spid="5">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800100" y="3771900"/>
            <a:ext cx="7543800" cy="2514600"/>
          </a:xfrm>
          <a:prstGeom prst="roundRect">
            <a:avLst/>
          </a:prstGeom>
          <a:solidFill>
            <a:schemeClr val="accent2">
              <a:alpha val="70000"/>
            </a:schemeClr>
          </a:solidFill>
          <a:ln>
            <a:solidFill>
              <a:schemeClr val="accent2">
                <a:shade val="50000"/>
                <a:alpha val="7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algn="ctr"/>
            <a:r>
              <a:rPr lang="en-US" sz="3200" b="1" i="1" dirty="0" smtClean="0">
                <a:solidFill>
                  <a:schemeClr val="bg1"/>
                </a:solidFill>
              </a:rPr>
              <a:t>Analysis</a:t>
            </a:r>
          </a:p>
        </p:txBody>
      </p:sp>
      <p:sp>
        <p:nvSpPr>
          <p:cNvPr id="14" name="Rounded Rectangle 13"/>
          <p:cNvSpPr/>
          <p:nvPr/>
        </p:nvSpPr>
        <p:spPr>
          <a:xfrm>
            <a:off x="800100" y="1162050"/>
            <a:ext cx="7543800" cy="2514600"/>
          </a:xfrm>
          <a:prstGeom prst="roundRect">
            <a:avLst/>
          </a:prstGeom>
          <a:solidFill>
            <a:schemeClr val="accent1">
              <a:alpha val="70000"/>
            </a:schemeClr>
          </a:solidFill>
          <a:ln>
            <a:solidFill>
              <a:schemeClr val="accent1">
                <a:shade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200" b="1" i="1" dirty="0" smtClean="0">
                <a:solidFill>
                  <a:schemeClr val="bg1"/>
                </a:solidFill>
              </a:rPr>
              <a:t>Collection</a:t>
            </a:r>
          </a:p>
        </p:txBody>
      </p:sp>
      <p:sp>
        <p:nvSpPr>
          <p:cNvPr id="11" name="Content Placeholder 9"/>
          <p:cNvSpPr txBox="1">
            <a:spLocks/>
          </p:cNvSpPr>
          <p:nvPr/>
        </p:nvSpPr>
        <p:spPr bwMode="auto">
          <a:xfrm>
            <a:off x="1447800" y="1924050"/>
            <a:ext cx="73152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 typeface="Calibri" pitchFamily="34" charset="0"/>
              <a:buChar char=" "/>
            </a:pPr>
            <a:r>
              <a:rPr lang="en-US" sz="2800" noProof="0" dirty="0" smtClean="0">
                <a:latin typeface="+mn-lt"/>
              </a:rPr>
              <a:t>Different issue tracking tools</a:t>
            </a:r>
          </a:p>
          <a:p>
            <a:pPr marL="342900" lvl="0" indent="-342900" eaLnBrk="0" hangingPunct="0">
              <a:spcBef>
                <a:spcPct val="20000"/>
              </a:spcBef>
              <a:buFont typeface="Calibri" pitchFamily="34" charset="0"/>
              <a:buChar char=" "/>
            </a:pPr>
            <a:r>
              <a:rPr lang="en-US" sz="2800" dirty="0" smtClean="0">
                <a:latin typeface="+mj-lt"/>
              </a:rPr>
              <a:t>Participants spread across 4 organizations</a:t>
            </a:r>
            <a:endParaRPr kumimoji="0" lang="en-US" sz="2800" b="0" i="0" u="none" strike="noStrike" kern="1200" cap="none" spc="0" normalizeH="0" baseline="0" noProof="0" dirty="0" smtClean="0">
              <a:ln>
                <a:noFill/>
              </a:ln>
              <a:solidFill>
                <a:schemeClr val="tx1"/>
              </a:solidFill>
              <a:effectLst/>
              <a:uLnTx/>
              <a:uFillTx/>
              <a:latin typeface="+mj-lt"/>
              <a:ea typeface="+mn-ea"/>
              <a:cs typeface="+mn-cs"/>
            </a:endParaRPr>
          </a:p>
          <a:p>
            <a:pPr marL="342900" lvl="0" indent="-342900" eaLnBrk="0" hangingPunct="0">
              <a:spcBef>
                <a:spcPct val="20000"/>
              </a:spcBef>
              <a:buFont typeface="Calibri" pitchFamily="34" charset="0"/>
              <a:buChar char=" "/>
            </a:pPr>
            <a:r>
              <a:rPr lang="en-US" sz="2800" dirty="0" smtClean="0">
                <a:latin typeface="+mn-lt"/>
              </a:rPr>
              <a:t>Hours of audio </a:t>
            </a:r>
            <a:r>
              <a:rPr lang="en-US" sz="2400" dirty="0" smtClean="0">
                <a:solidFill>
                  <a:schemeClr val="accent1">
                    <a:lumMod val="20000"/>
                    <a:lumOff val="80000"/>
                  </a:schemeClr>
                </a:solidFill>
                <a:latin typeface="+mn-lt"/>
              </a:rPr>
              <a:t>(semi-structured interviews)</a:t>
            </a:r>
            <a:endParaRPr kumimoji="0" lang="en-US" sz="2400" b="0" i="0" u="none" strike="noStrike" kern="1200" cap="none" spc="0" normalizeH="0" baseline="0" noProof="0" dirty="0" smtClean="0">
              <a:ln>
                <a:noFill/>
              </a:ln>
              <a:solidFill>
                <a:schemeClr val="accent1">
                  <a:lumMod val="20000"/>
                  <a:lumOff val="80000"/>
                </a:schemeClr>
              </a:solidFill>
              <a:effectLst/>
              <a:uLnTx/>
              <a:uFillTx/>
              <a:latin typeface="+mn-lt"/>
              <a:ea typeface="+mn-ea"/>
              <a:cs typeface="+mn-cs"/>
            </a:endParaRPr>
          </a:p>
          <a:p>
            <a:pPr marL="342900" lvl="0" indent="-342900" eaLnBrk="0" hangingPunct="0">
              <a:spcBef>
                <a:spcPct val="20000"/>
              </a:spcBef>
              <a:buFont typeface="Calibri" pitchFamily="34" charset="0"/>
              <a:buChar char=" "/>
            </a:pPr>
            <a:endParaRPr lang="en-US" sz="2800" dirty="0" smtClean="0">
              <a:latin typeface="+mn-lt"/>
            </a:endParaRPr>
          </a:p>
          <a:p>
            <a:pPr marL="342900" lvl="0" indent="-342900" eaLnBrk="0" hangingPunct="0">
              <a:spcBef>
                <a:spcPct val="20000"/>
              </a:spcBef>
              <a:buFont typeface="Calibri" pitchFamily="34" charset="0"/>
              <a:buChar char=" "/>
            </a:pPr>
            <a:endParaRPr lang="en-US" sz="2800" dirty="0" smtClean="0">
              <a:latin typeface="+mn-lt"/>
            </a:endParaRPr>
          </a:p>
          <a:p>
            <a:pPr marL="342900" lvl="0" indent="-342900" eaLnBrk="0" hangingPunct="0">
              <a:spcBef>
                <a:spcPct val="20000"/>
              </a:spcBef>
              <a:buFont typeface="Calibri" pitchFamily="34" charset="0"/>
              <a:buChar char=" "/>
            </a:pPr>
            <a:r>
              <a:rPr lang="en-US" sz="2800" dirty="0" smtClean="0">
                <a:latin typeface="+mn-lt"/>
              </a:rPr>
              <a:t>Hours spent transcribing</a:t>
            </a:r>
            <a:r>
              <a:rPr lang="en-US" sz="2800" dirty="0" smtClean="0">
                <a:solidFill>
                  <a:schemeClr val="accent2">
                    <a:lumMod val="20000"/>
                    <a:lumOff val="80000"/>
                  </a:schemeClr>
                </a:solidFill>
                <a:latin typeface="+mn-lt"/>
              </a:rPr>
              <a:t> </a:t>
            </a:r>
            <a:r>
              <a:rPr lang="en-US" sz="2400" dirty="0" smtClean="0">
                <a:solidFill>
                  <a:schemeClr val="accent2">
                    <a:lumMod val="20000"/>
                    <a:lumOff val="80000"/>
                  </a:schemeClr>
                </a:solidFill>
                <a:latin typeface="+mn-lt"/>
              </a:rPr>
              <a:t>(probably more)</a:t>
            </a:r>
            <a:endParaRPr kumimoji="0" lang="en-US" sz="2400" b="0" i="0" u="none" strike="noStrike" kern="1200" cap="none" spc="0" normalizeH="0" baseline="0" noProof="0" dirty="0" smtClean="0">
              <a:ln>
                <a:noFill/>
              </a:ln>
              <a:solidFill>
                <a:schemeClr val="accent2">
                  <a:lumMod val="20000"/>
                  <a:lumOff val="80000"/>
                </a:schemeClr>
              </a:solidFill>
              <a:effectLst/>
              <a:uLnTx/>
              <a:uFillTx/>
              <a:latin typeface="+mn-lt"/>
              <a:ea typeface="+mn-ea"/>
              <a:cs typeface="+mn-cs"/>
            </a:endParaRPr>
          </a:p>
          <a:p>
            <a:pPr marL="342900" lvl="0" indent="-342900" eaLnBrk="0" hangingPunct="0">
              <a:spcBef>
                <a:spcPct val="20000"/>
              </a:spcBef>
              <a:buFont typeface="Calibri" pitchFamily="34" charset="0"/>
              <a:buChar char=" "/>
            </a:pPr>
            <a:r>
              <a:rPr lang="en-US" sz="2800" dirty="0" smtClean="0">
                <a:latin typeface="+mn-lt"/>
              </a:rPr>
              <a:t>Pages of transcripts</a:t>
            </a:r>
            <a:r>
              <a:rPr lang="en-US" sz="2800" dirty="0" smtClean="0">
                <a:solidFill>
                  <a:schemeClr val="accent2">
                    <a:lumMod val="20000"/>
                    <a:lumOff val="80000"/>
                  </a:schemeClr>
                </a:solidFill>
                <a:latin typeface="+mn-lt"/>
              </a:rPr>
              <a:t> </a:t>
            </a:r>
            <a:r>
              <a:rPr lang="en-US" sz="2400" dirty="0" smtClean="0">
                <a:solidFill>
                  <a:schemeClr val="accent2">
                    <a:lumMod val="20000"/>
                    <a:lumOff val="80000"/>
                  </a:schemeClr>
                </a:solidFill>
                <a:latin typeface="+mn-lt"/>
              </a:rPr>
              <a:t>(1” margins, single-spaced)</a:t>
            </a:r>
            <a:endParaRPr kumimoji="0" lang="en-US" sz="2400" b="0" i="0" u="none" strike="noStrike" kern="1200" cap="none" spc="0" normalizeH="0" baseline="0" noProof="0" dirty="0" smtClean="0">
              <a:ln>
                <a:noFill/>
              </a:ln>
              <a:solidFill>
                <a:schemeClr val="accent2">
                  <a:lumMod val="20000"/>
                  <a:lumOff val="80000"/>
                </a:schemeClr>
              </a:solidFill>
              <a:effectLst/>
              <a:uLnTx/>
              <a:uFillTx/>
              <a:latin typeface="+mn-lt"/>
              <a:ea typeface="+mn-ea"/>
              <a:cs typeface="+mn-cs"/>
            </a:endParaRPr>
          </a:p>
          <a:p>
            <a:pPr marL="342900" lvl="0" indent="-342900" eaLnBrk="0" hangingPunct="0">
              <a:spcBef>
                <a:spcPct val="20000"/>
              </a:spcBef>
              <a:buFont typeface="Calibri" pitchFamily="34" charset="0"/>
              <a:buChar char=" "/>
            </a:pPr>
            <a:r>
              <a:rPr lang="en-US" sz="2800" dirty="0" smtClean="0">
                <a:latin typeface="+mn-lt"/>
              </a:rPr>
              <a:t>Sticky notes used for affinity diagramming</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 name="Title 1"/>
          <p:cNvSpPr>
            <a:spLocks noGrp="1"/>
          </p:cNvSpPr>
          <p:nvPr>
            <p:ph type="title"/>
          </p:nvPr>
        </p:nvSpPr>
        <p:spPr/>
        <p:txBody>
          <a:bodyPr/>
          <a:lstStyle/>
          <a:p>
            <a:r>
              <a:rPr lang="en-US" dirty="0" smtClean="0"/>
              <a:t>Data Collection &amp; Analysis</a:t>
            </a:r>
            <a:endParaRPr lang="en-US" sz="1800" dirty="0">
              <a:solidFill>
                <a:schemeClr val="bg1">
                  <a:lumMod val="65000"/>
                </a:schemeClr>
              </a:solidFill>
            </a:endParaRPr>
          </a:p>
        </p:txBody>
      </p:sp>
      <p:sp>
        <p:nvSpPr>
          <p:cNvPr id="10" name="Content Placeholder 9"/>
          <p:cNvSpPr>
            <a:spLocks noGrp="1"/>
          </p:cNvSpPr>
          <p:nvPr>
            <p:ph idx="1"/>
          </p:nvPr>
        </p:nvSpPr>
        <p:spPr>
          <a:xfrm>
            <a:off x="533400" y="1924050"/>
            <a:ext cx="1295400" cy="4114800"/>
          </a:xfrm>
        </p:spPr>
        <p:txBody>
          <a:bodyPr/>
          <a:lstStyle/>
          <a:p>
            <a:pPr algn="r">
              <a:buFont typeface="Calibri" pitchFamily="34" charset="0"/>
              <a:buChar char=" "/>
            </a:pPr>
            <a:r>
              <a:rPr lang="en-US" dirty="0" smtClean="0"/>
              <a:t>4</a:t>
            </a:r>
          </a:p>
          <a:p>
            <a:pPr algn="r">
              <a:buFont typeface="Calibri" pitchFamily="34" charset="0"/>
              <a:buChar char=" "/>
            </a:pPr>
            <a:r>
              <a:rPr lang="en-US" dirty="0" smtClean="0"/>
              <a:t>15</a:t>
            </a:r>
          </a:p>
          <a:p>
            <a:pPr algn="r">
              <a:buFont typeface="Calibri" pitchFamily="34" charset="0"/>
              <a:buChar char=" "/>
            </a:pPr>
            <a:r>
              <a:rPr lang="en-US" dirty="0" smtClean="0"/>
              <a:t>21</a:t>
            </a:r>
          </a:p>
          <a:p>
            <a:pPr algn="r">
              <a:buFont typeface="Calibri" pitchFamily="34" charset="0"/>
              <a:buChar char=" "/>
            </a:pPr>
            <a:endParaRPr lang="en-US" dirty="0" smtClean="0"/>
          </a:p>
          <a:p>
            <a:pPr algn="r">
              <a:buFont typeface="Calibri" pitchFamily="34" charset="0"/>
              <a:buChar char=" "/>
            </a:pPr>
            <a:endParaRPr lang="en-US" dirty="0" smtClean="0"/>
          </a:p>
          <a:p>
            <a:pPr algn="r">
              <a:buFont typeface="Calibri" pitchFamily="34" charset="0"/>
              <a:buChar char=" "/>
            </a:pPr>
            <a:r>
              <a:rPr lang="en-US" dirty="0" smtClean="0"/>
              <a:t>~130</a:t>
            </a:r>
          </a:p>
          <a:p>
            <a:pPr algn="r">
              <a:buFont typeface="Calibri" pitchFamily="34" charset="0"/>
              <a:buChar char=" "/>
            </a:pPr>
            <a:r>
              <a:rPr lang="en-US" dirty="0" smtClean="0"/>
              <a:t>334</a:t>
            </a:r>
          </a:p>
          <a:p>
            <a:pPr algn="r">
              <a:buFont typeface="Calibri" pitchFamily="34" charset="0"/>
              <a:buChar char=" "/>
            </a:pPr>
            <a:r>
              <a:rPr lang="en-US" dirty="0" smtClean="0"/>
              <a:t>100s</a:t>
            </a:r>
          </a:p>
        </p:txBody>
      </p:sp>
      <p:pic>
        <p:nvPicPr>
          <p:cNvPr id="13" name="Picture 12" descr="analysis_overhead.jpg"/>
          <p:cNvPicPr>
            <a:picLocks noChangeAspect="1"/>
          </p:cNvPicPr>
          <p:nvPr/>
        </p:nvPicPr>
        <p:blipFill>
          <a:blip r:embed="rId3" cstate="print"/>
          <a:stretch>
            <a:fillRect/>
          </a:stretch>
        </p:blipFill>
        <p:spPr>
          <a:xfrm>
            <a:off x="727177" y="1152526"/>
            <a:ext cx="7689647" cy="5169459"/>
          </a:xfrm>
          <a:prstGeom prst="rect">
            <a:avLst/>
          </a:prstGeom>
          <a:ln>
            <a:noFill/>
          </a:ln>
          <a:effectLst>
            <a:outerShdw blurRad="292100" dist="139700" dir="2700000" algn="tl" rotWithShape="0">
              <a:srgbClr val="333333">
                <a:alpha val="65000"/>
              </a:srgbClr>
            </a:outerShdw>
          </a:effectLst>
        </p:spPr>
      </p:pic>
      <p:pic>
        <p:nvPicPr>
          <p:cNvPr id="12" name="Picture 11" descr="analysis_action_shot.jpg"/>
          <p:cNvPicPr>
            <a:picLocks noChangeAspect="1"/>
          </p:cNvPicPr>
          <p:nvPr/>
        </p:nvPicPr>
        <p:blipFill>
          <a:blip r:embed="rId4" cstate="print"/>
          <a:stretch>
            <a:fillRect/>
          </a:stretch>
        </p:blipFill>
        <p:spPr>
          <a:xfrm>
            <a:off x="914400" y="1305341"/>
            <a:ext cx="7315200" cy="4863829"/>
          </a:xfrm>
          <a:prstGeom prst="rect">
            <a:avLst/>
          </a:prstGeom>
          <a:ln>
            <a:noFill/>
          </a:ln>
          <a:effectLst>
            <a:outerShdw blurRad="292100" dist="139700" dir="2700000" algn="tl" rotWithShape="0">
              <a:srgbClr val="333333">
                <a:alpha val="65000"/>
              </a:srgbClr>
            </a:outerShdw>
          </a:effectLst>
        </p:spPr>
      </p:pic>
      <p:pic>
        <p:nvPicPr>
          <p:cNvPr id="7" name="Picture 6" descr="analysis_closeup.jpg"/>
          <p:cNvPicPr>
            <a:picLocks noChangeAspect="1"/>
          </p:cNvPicPr>
          <p:nvPr/>
        </p:nvPicPr>
        <p:blipFill>
          <a:blip r:embed="rId5" cstate="print"/>
          <a:stretch>
            <a:fillRect/>
          </a:stretch>
        </p:blipFill>
        <p:spPr>
          <a:xfrm>
            <a:off x="1295400" y="1433885"/>
            <a:ext cx="6553200" cy="4606740"/>
          </a:xfrm>
          <a:prstGeom prst="rect">
            <a:avLst/>
          </a:prstGeom>
          <a:ln>
            <a:noFill/>
          </a:ln>
          <a:effectLst>
            <a:outerShdw blurRad="292100" dist="139700" dir="2700000" algn="tl" rotWithShape="0">
              <a:srgbClr val="333333">
                <a:alpha val="65000"/>
              </a:srgbClr>
            </a:outerShdw>
          </a:effectLst>
        </p:spPr>
      </p:pic>
      <p:sp>
        <p:nvSpPr>
          <p:cNvPr id="8" name="Rounded Rectangle 7"/>
          <p:cNvSpPr/>
          <p:nvPr/>
        </p:nvSpPr>
        <p:spPr>
          <a:xfrm>
            <a:off x="1579353" y="3181349"/>
            <a:ext cx="5985294" cy="1143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smtClean="0"/>
              <a:t>Shades of Ownership: Yours, Mine, or Ours?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1000"/>
                                        <p:tgtEl>
                                          <p:spTgt spid="10">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1000"/>
                                        <p:tgtEl>
                                          <p:spTgt spid="10">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fade">
                                      <p:cBhvr>
                                        <p:cTn id="21" dur="1000"/>
                                        <p:tgtEl>
                                          <p:spTgt spid="11">
                                            <p:txEl>
                                              <p:pRg st="1" end="1"/>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Effect transition="in" filter="fade">
                                      <p:cBhvr>
                                        <p:cTn id="25" dur="1000"/>
                                        <p:tgtEl>
                                          <p:spTgt spid="10">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animEffect transition="in" filter="fade">
                                      <p:cBhvr>
                                        <p:cTn id="28" dur="1000"/>
                                        <p:tgtEl>
                                          <p:spTgt spid="11">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Effect transition="in" filter="fade">
                                      <p:cBhvr>
                                        <p:cTn id="37" dur="1000"/>
                                        <p:tgtEl>
                                          <p:spTgt spid="10">
                                            <p:txEl>
                                              <p:pRg st="5" end="5"/>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1">
                                            <p:txEl>
                                              <p:pRg st="5" end="5"/>
                                            </p:txEl>
                                          </p:spTgt>
                                        </p:tgtEl>
                                        <p:attrNameLst>
                                          <p:attrName>style.visibility</p:attrName>
                                        </p:attrNameLst>
                                      </p:cBhvr>
                                      <p:to>
                                        <p:strVal val="visible"/>
                                      </p:to>
                                    </p:set>
                                    <p:animEffect transition="in" filter="fade">
                                      <p:cBhvr>
                                        <p:cTn id="40" dur="1000"/>
                                        <p:tgtEl>
                                          <p:spTgt spid="11">
                                            <p:txEl>
                                              <p:pRg st="5" end="5"/>
                                            </p:txEl>
                                          </p:spTgt>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10">
                                            <p:txEl>
                                              <p:pRg st="6" end="6"/>
                                            </p:txEl>
                                          </p:spTgt>
                                        </p:tgtEl>
                                        <p:attrNameLst>
                                          <p:attrName>style.visibility</p:attrName>
                                        </p:attrNameLst>
                                      </p:cBhvr>
                                      <p:to>
                                        <p:strVal val="visible"/>
                                      </p:to>
                                    </p:set>
                                    <p:animEffect transition="in" filter="fade">
                                      <p:cBhvr>
                                        <p:cTn id="44" dur="1000"/>
                                        <p:tgtEl>
                                          <p:spTgt spid="10">
                                            <p:txEl>
                                              <p:pRg st="6" end="6"/>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1">
                                            <p:txEl>
                                              <p:pRg st="6" end="6"/>
                                            </p:txEl>
                                          </p:spTgt>
                                        </p:tgtEl>
                                        <p:attrNameLst>
                                          <p:attrName>style.visibility</p:attrName>
                                        </p:attrNameLst>
                                      </p:cBhvr>
                                      <p:to>
                                        <p:strVal val="visible"/>
                                      </p:to>
                                    </p:set>
                                    <p:animEffect transition="in" filter="fade">
                                      <p:cBhvr>
                                        <p:cTn id="47" dur="1000"/>
                                        <p:tgtEl>
                                          <p:spTgt spid="11">
                                            <p:txEl>
                                              <p:pRg st="6" end="6"/>
                                            </p:txEl>
                                          </p:spTgt>
                                        </p:tgtEl>
                                      </p:cBhvr>
                                    </p:animEffect>
                                  </p:childTnLst>
                                </p:cTn>
                              </p:par>
                            </p:childTnLst>
                          </p:cTn>
                        </p:par>
                        <p:par>
                          <p:cTn id="48" fill="hold">
                            <p:stCondLst>
                              <p:cond delay="3000"/>
                            </p:stCondLst>
                            <p:childTnLst>
                              <p:par>
                                <p:cTn id="49" presetID="10" presetClass="entr" presetSubtype="0" fill="hold" nodeType="afterEffect">
                                  <p:stCondLst>
                                    <p:cond delay="0"/>
                                  </p:stCondLst>
                                  <p:childTnLst>
                                    <p:set>
                                      <p:cBhvr>
                                        <p:cTn id="50" dur="1" fill="hold">
                                          <p:stCondLst>
                                            <p:cond delay="0"/>
                                          </p:stCondLst>
                                        </p:cTn>
                                        <p:tgtEl>
                                          <p:spTgt spid="10">
                                            <p:txEl>
                                              <p:pRg st="7" end="7"/>
                                            </p:txEl>
                                          </p:spTgt>
                                        </p:tgtEl>
                                        <p:attrNameLst>
                                          <p:attrName>style.visibility</p:attrName>
                                        </p:attrNameLst>
                                      </p:cBhvr>
                                      <p:to>
                                        <p:strVal val="visible"/>
                                      </p:to>
                                    </p:set>
                                    <p:animEffect transition="in" filter="fade">
                                      <p:cBhvr>
                                        <p:cTn id="51" dur="1000"/>
                                        <p:tgtEl>
                                          <p:spTgt spid="10">
                                            <p:txEl>
                                              <p:pRg st="7" end="7"/>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11">
                                            <p:txEl>
                                              <p:pRg st="7" end="7"/>
                                            </p:txEl>
                                          </p:spTgt>
                                        </p:tgtEl>
                                        <p:attrNameLst>
                                          <p:attrName>style.visibility</p:attrName>
                                        </p:attrNameLst>
                                      </p:cBhvr>
                                      <p:to>
                                        <p:strVal val="visible"/>
                                      </p:to>
                                    </p:set>
                                    <p:animEffect transition="in" filter="fade">
                                      <p:cBhvr>
                                        <p:cTn id="54" dur="1000"/>
                                        <p:tgtEl>
                                          <p:spTgt spid="11">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1"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Results</a:t>
            </a:r>
            <a:endParaRPr lang="en-US" dirty="0"/>
          </a:p>
        </p:txBody>
      </p:sp>
      <p:sp>
        <p:nvSpPr>
          <p:cNvPr id="3" name="Content Placeholder 2"/>
          <p:cNvSpPr>
            <a:spLocks noGrp="1"/>
          </p:cNvSpPr>
          <p:nvPr>
            <p:ph idx="1"/>
          </p:nvPr>
        </p:nvSpPr>
        <p:spPr/>
        <p:txBody>
          <a:bodyPr/>
          <a:lstStyle/>
          <a:p>
            <a:pPr lvl="2"/>
            <a:endParaRPr lang="en-US" dirty="0" smtClean="0"/>
          </a:p>
          <a:p>
            <a:r>
              <a:rPr lang="en-US" dirty="0" smtClean="0"/>
              <a:t>Through our study and analysis we…</a:t>
            </a:r>
          </a:p>
          <a:p>
            <a:pPr lvl="2"/>
            <a:endParaRPr lang="en-US" dirty="0" smtClean="0"/>
          </a:p>
          <a:p>
            <a:pPr lvl="1"/>
            <a:r>
              <a:rPr lang="en-US" dirty="0" smtClean="0"/>
              <a:t>Articulated 4 roles issue trackers played within our participant development teams</a:t>
            </a:r>
          </a:p>
          <a:p>
            <a:pPr lvl="2"/>
            <a:endParaRPr lang="en-US" dirty="0" smtClean="0"/>
          </a:p>
          <a:p>
            <a:pPr lvl="1"/>
            <a:r>
              <a:rPr lang="en-US" dirty="0" smtClean="0"/>
              <a:t>Described 6 areas related to issue tracking where team member perspectives differed</a:t>
            </a:r>
          </a:p>
          <a:p>
            <a:pPr lvl="2"/>
            <a:endParaRPr lang="en-US" dirty="0" smtClean="0"/>
          </a:p>
          <a:p>
            <a:pPr lvl="1"/>
            <a:r>
              <a:rPr lang="en-US" dirty="0" smtClean="0"/>
              <a:t>Identified 7 considerations for the design of issue tracking and software development coordination tools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3370</TotalTime>
  <Words>6130</Words>
  <Application>Microsoft Office PowerPoint</Application>
  <PresentationFormat>On-screen Show (4:3)</PresentationFormat>
  <Paragraphs>446</Paragraphs>
  <Slides>25</Slides>
  <Notes>25</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Office Theme</vt:lpstr>
      <vt:lpstr>3_Office Theme</vt:lpstr>
      <vt:lpstr>2_Office Theme</vt:lpstr>
      <vt:lpstr>Communication, Collaboration, and Bugs: The Social Nature of Issue Tracking in Small, Collocated Teams</vt:lpstr>
      <vt:lpstr>What makes this interesting?</vt:lpstr>
      <vt:lpstr>What is issue tracking?</vt:lpstr>
      <vt:lpstr>What is issue tracking? (cont.)</vt:lpstr>
      <vt:lpstr>What’s already been done?</vt:lpstr>
      <vt:lpstr>What’s already been done? (cont.)</vt:lpstr>
      <vt:lpstr>Qualitative Study Design</vt:lpstr>
      <vt:lpstr>Data Collection &amp; Analysis</vt:lpstr>
      <vt:lpstr>Overview of Results</vt:lpstr>
      <vt:lpstr>Roles of the Issue Tracker</vt:lpstr>
      <vt:lpstr>Roles of the Issue Tracker</vt:lpstr>
      <vt:lpstr>Roles of the Issue Tracker</vt:lpstr>
      <vt:lpstr>Roles of the Issue Tracker</vt:lpstr>
      <vt:lpstr>Differing Perspectives</vt:lpstr>
      <vt:lpstr>Differing Perspectives  ( 1 of 6 )</vt:lpstr>
      <vt:lpstr>Differing Perspectives  ( 2 of 6 )</vt:lpstr>
      <vt:lpstr>Differing Perspectives  ( 3 of 6 )</vt:lpstr>
      <vt:lpstr>Differing Perspectives  ( 4 of 6 )</vt:lpstr>
      <vt:lpstr>Differing Perspectives  ( 5 of 6 )</vt:lpstr>
      <vt:lpstr>Differing Perspectives  ( 6 of 6 )</vt:lpstr>
      <vt:lpstr>Design Considerations</vt:lpstr>
      <vt:lpstr>Summary</vt:lpstr>
      <vt:lpstr>Summary (cont.)</vt:lpstr>
      <vt:lpstr>Slide 24</vt:lpstr>
      <vt:lpstr>Design Considerations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CSCW Talk</dc:title>
  <dc:creator>Dane Bertram</dc:creator>
  <cp:lastModifiedBy>Developer</cp:lastModifiedBy>
  <cp:revision>497</cp:revision>
  <dcterms:created xsi:type="dcterms:W3CDTF">2007-11-04T00:00:14Z</dcterms:created>
  <dcterms:modified xsi:type="dcterms:W3CDTF">2010-02-09T20:00:49Z</dcterms:modified>
</cp:coreProperties>
</file>